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5">
  <p:sldMasterIdLst>
    <p:sldMasterId id="2147483780" r:id="rId1"/>
    <p:sldMasterId id="2147483793" r:id="rId2"/>
  </p:sldMasterIdLst>
  <p:notesMasterIdLst>
    <p:notesMasterId r:id="rId34"/>
  </p:notesMasterIdLst>
  <p:sldIdLst>
    <p:sldId id="700" r:id="rId3"/>
    <p:sldId id="819" r:id="rId4"/>
    <p:sldId id="822" r:id="rId5"/>
    <p:sldId id="835" r:id="rId6"/>
    <p:sldId id="810" r:id="rId7"/>
    <p:sldId id="820" r:id="rId8"/>
    <p:sldId id="821" r:id="rId9"/>
    <p:sldId id="823" r:id="rId10"/>
    <p:sldId id="827" r:id="rId11"/>
    <p:sldId id="828" r:id="rId12"/>
    <p:sldId id="829" r:id="rId13"/>
    <p:sldId id="830" r:id="rId14"/>
    <p:sldId id="832" r:id="rId15"/>
    <p:sldId id="833" r:id="rId16"/>
    <p:sldId id="834" r:id="rId17"/>
    <p:sldId id="824" r:id="rId18"/>
    <p:sldId id="826" r:id="rId19"/>
    <p:sldId id="818" r:id="rId20"/>
    <p:sldId id="807" r:id="rId21"/>
    <p:sldId id="846" r:id="rId22"/>
    <p:sldId id="847" r:id="rId23"/>
    <p:sldId id="836" r:id="rId24"/>
    <p:sldId id="837" r:id="rId25"/>
    <p:sldId id="838" r:id="rId26"/>
    <p:sldId id="839" r:id="rId27"/>
    <p:sldId id="840" r:id="rId28"/>
    <p:sldId id="842" r:id="rId29"/>
    <p:sldId id="843" r:id="rId30"/>
    <p:sldId id="844" r:id="rId31"/>
    <p:sldId id="845" r:id="rId32"/>
    <p:sldId id="848" r:id="rId3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66"/>
    <a:srgbClr val="CCFFFF"/>
    <a:srgbClr val="0000FF"/>
    <a:srgbClr val="FFFFCC"/>
    <a:srgbClr val="66FFFF"/>
    <a:srgbClr val="FF99FF"/>
    <a:srgbClr val="CC6600"/>
    <a:srgbClr val="660033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532" autoAdjust="0"/>
    <p:restoredTop sz="94660"/>
  </p:normalViewPr>
  <p:slideViewPr>
    <p:cSldViewPr snapToGrid="0">
      <p:cViewPr>
        <p:scale>
          <a:sx n="80" d="100"/>
          <a:sy n="80" d="100"/>
        </p:scale>
        <p:origin x="-12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3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4E910-564F-4F1E-863F-E9E884B39C1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0D2A309-83B9-4D55-B303-F339448AF2BF}">
      <dgm:prSet phldrT="[ข้อความ]" custT="1"/>
      <dgm:spPr/>
      <dgm:t>
        <a:bodyPr/>
        <a:lstStyle/>
        <a:p>
          <a:pPr algn="ctr"/>
          <a:r>
            <a:rPr lang="th-TH" sz="2800" b="1" dirty="0" smtClean="0">
              <a:solidFill>
                <a:srgbClr val="0000FF"/>
              </a:solidFill>
              <a:effectLst/>
              <a:latin typeface="TH SarabunPSK" pitchFamily="34" charset="-34"/>
              <a:ea typeface="BatangChe" panose="02030609000101010101" pitchFamily="49" charset="-127"/>
              <a:cs typeface="TH SarabunPSK" pitchFamily="34" charset="-34"/>
            </a:rPr>
            <a:t>การตรวจคัดกรองเพื่อค้นหาภาวะเสี่ยงต่อการเสียสุขภาพและศักยภาพที่เอื้ออำนวยต่อการสร้างเสริมสุขภาพ</a:t>
          </a:r>
          <a:endParaRPr lang="th-TH" sz="2800" b="1" dirty="0">
            <a:solidFill>
              <a:srgbClr val="0000FF"/>
            </a:solidFill>
            <a:effectLst/>
            <a:latin typeface="TH SarabunPSK" pitchFamily="34" charset="-34"/>
            <a:ea typeface="BatangChe" panose="02030609000101010101" pitchFamily="49" charset="-127"/>
            <a:cs typeface="TH SarabunPSK" pitchFamily="34" charset="-34"/>
          </a:endParaRPr>
        </a:p>
      </dgm:t>
    </dgm:pt>
    <dgm:pt modelId="{4C477D00-65A2-49F4-A330-71692CAB6F01}" type="parTrans" cxnId="{FA2E3DA8-2BF4-478A-AA04-E4A2A775433B}">
      <dgm:prSet/>
      <dgm:spPr/>
      <dgm:t>
        <a:bodyPr/>
        <a:lstStyle/>
        <a:p>
          <a:pPr algn="ctr"/>
          <a:endParaRPr lang="th-TH" sz="1200" b="1">
            <a:solidFill>
              <a:srgbClr val="0000FF"/>
            </a:solidFill>
            <a:effectLst/>
          </a:endParaRPr>
        </a:p>
      </dgm:t>
    </dgm:pt>
    <dgm:pt modelId="{49FA894F-19D8-42B6-981E-FC9C9A992B1A}" type="sibTrans" cxnId="{FA2E3DA8-2BF4-478A-AA04-E4A2A775433B}">
      <dgm:prSet/>
      <dgm:spPr/>
      <dgm:t>
        <a:bodyPr/>
        <a:lstStyle/>
        <a:p>
          <a:pPr algn="ctr"/>
          <a:endParaRPr lang="th-TH" sz="1200" b="1">
            <a:solidFill>
              <a:srgbClr val="0000FF"/>
            </a:solidFill>
            <a:effectLst/>
          </a:endParaRPr>
        </a:p>
      </dgm:t>
    </dgm:pt>
    <dgm:pt modelId="{26AC8883-48B1-4F82-87B6-6ABA434666A7}">
      <dgm:prSet phldrT="[ข้อความ]" custT="1"/>
      <dgm:spPr/>
      <dgm:t>
        <a:bodyPr/>
        <a:lstStyle/>
        <a:p>
          <a:pPr algn="ctr"/>
          <a:r>
            <a:rPr lang="th-TH" sz="2800" b="1" dirty="0" smtClean="0"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rPr>
            <a:t>การสร้างเสริมภูมิคุ้มกันโรค การใช้ยา และการทำหัตถการเพื่อสร้างเสริมสุขภาพและป้องกันโรค</a:t>
          </a:r>
          <a:endParaRPr lang="th-TH" sz="2800" b="1" dirty="0">
            <a:solidFill>
              <a:srgbClr val="0000FF"/>
            </a:solidFill>
            <a:effectLst/>
            <a:latin typeface="TH SarabunPSK" pitchFamily="34" charset="-34"/>
            <a:cs typeface="TH SarabunPSK" pitchFamily="34" charset="-34"/>
          </a:endParaRPr>
        </a:p>
      </dgm:t>
    </dgm:pt>
    <dgm:pt modelId="{27451B28-C31C-4035-B407-2900698D6C6F}" type="parTrans" cxnId="{8A833EF8-7435-46C2-80FA-038794019381}">
      <dgm:prSet/>
      <dgm:spPr/>
      <dgm:t>
        <a:bodyPr/>
        <a:lstStyle/>
        <a:p>
          <a:pPr algn="ctr"/>
          <a:endParaRPr lang="th-TH" sz="1200" b="1">
            <a:solidFill>
              <a:srgbClr val="0000FF"/>
            </a:solidFill>
            <a:effectLst/>
          </a:endParaRPr>
        </a:p>
      </dgm:t>
    </dgm:pt>
    <dgm:pt modelId="{19A36553-D330-4ABE-81D6-51F7F35BA138}" type="sibTrans" cxnId="{8A833EF8-7435-46C2-80FA-038794019381}">
      <dgm:prSet/>
      <dgm:spPr/>
      <dgm:t>
        <a:bodyPr/>
        <a:lstStyle/>
        <a:p>
          <a:pPr algn="ctr"/>
          <a:endParaRPr lang="th-TH" sz="1200" b="1">
            <a:solidFill>
              <a:srgbClr val="0000FF"/>
            </a:solidFill>
            <a:effectLst/>
          </a:endParaRPr>
        </a:p>
      </dgm:t>
    </dgm:pt>
    <dgm:pt modelId="{52BDE42D-E1B7-47CF-A579-0A1E68FCC09F}">
      <dgm:prSet phldrT="[ข้อความ]" custT="1"/>
      <dgm:spPr/>
      <dgm:t>
        <a:bodyPr/>
        <a:lstStyle/>
        <a:p>
          <a:pPr algn="ctr"/>
          <a:r>
            <a:rPr lang="th-TH" sz="2800" b="1" dirty="0" smtClean="0"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rPr>
            <a:t>การสร้างเสริมปรับเปลี่ยนพฤติกรรม  การให้คำปรึกษา  แนะนำ การให้ความรู้ และสาธิตเพื่อสร้างเสริมสุขภาพและป้องกันโรค</a:t>
          </a:r>
          <a:endParaRPr lang="th-TH" sz="2800" b="1" dirty="0">
            <a:solidFill>
              <a:srgbClr val="0000FF"/>
            </a:solidFill>
            <a:effectLst/>
            <a:latin typeface="TH SarabunPSK" pitchFamily="34" charset="-34"/>
            <a:cs typeface="TH SarabunPSK" pitchFamily="34" charset="-34"/>
          </a:endParaRPr>
        </a:p>
      </dgm:t>
    </dgm:pt>
    <dgm:pt modelId="{D32DB78F-5CFD-4471-B1CE-B35F0E343E77}" type="sibTrans" cxnId="{01A2EFDA-A438-46F7-BBB9-33291DD3AF61}">
      <dgm:prSet/>
      <dgm:spPr/>
      <dgm:t>
        <a:bodyPr/>
        <a:lstStyle/>
        <a:p>
          <a:pPr algn="ctr"/>
          <a:endParaRPr lang="th-TH" sz="1200" b="1">
            <a:solidFill>
              <a:srgbClr val="0000FF"/>
            </a:solidFill>
            <a:effectLst/>
          </a:endParaRPr>
        </a:p>
      </dgm:t>
    </dgm:pt>
    <dgm:pt modelId="{3D192ECA-C249-496C-9AE2-E8BB22306C58}" type="parTrans" cxnId="{01A2EFDA-A438-46F7-BBB9-33291DD3AF61}">
      <dgm:prSet/>
      <dgm:spPr/>
      <dgm:t>
        <a:bodyPr/>
        <a:lstStyle/>
        <a:p>
          <a:pPr algn="ctr"/>
          <a:endParaRPr lang="th-TH" sz="1200" b="1">
            <a:solidFill>
              <a:srgbClr val="0000FF"/>
            </a:solidFill>
            <a:effectLst/>
          </a:endParaRPr>
        </a:p>
      </dgm:t>
    </dgm:pt>
    <dgm:pt modelId="{95D0F3F6-F499-4BFC-99B6-807F0B9314D3}" type="pres">
      <dgm:prSet presAssocID="{4B04E910-564F-4F1E-863F-E9E884B39C1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5029217-6804-48F4-9F67-6720A83B584A}" type="pres">
      <dgm:prSet presAssocID="{B0D2A309-83B9-4D55-B303-F339448AF2BF}" presName="circle1" presStyleLbl="node1" presStyleIdx="0" presStyleCnt="3" custScaleX="95833" custScaleY="95833"/>
      <dgm:spPr/>
    </dgm:pt>
    <dgm:pt modelId="{6D6943F4-86DE-4ED4-A3F9-FFF76A70440B}" type="pres">
      <dgm:prSet presAssocID="{B0D2A309-83B9-4D55-B303-F339448AF2BF}" presName="space" presStyleCnt="0"/>
      <dgm:spPr/>
    </dgm:pt>
    <dgm:pt modelId="{797B2DFC-2588-4A3E-B85B-238778D5D85B}" type="pres">
      <dgm:prSet presAssocID="{B0D2A309-83B9-4D55-B303-F339448AF2BF}" presName="rect1" presStyleLbl="alignAcc1" presStyleIdx="0" presStyleCnt="3" custLinFactNeighborY="645"/>
      <dgm:spPr/>
      <dgm:t>
        <a:bodyPr/>
        <a:lstStyle/>
        <a:p>
          <a:endParaRPr lang="th-TH"/>
        </a:p>
      </dgm:t>
    </dgm:pt>
    <dgm:pt modelId="{809D378E-EE0F-44F8-9B8B-F2CBFEF05445}" type="pres">
      <dgm:prSet presAssocID="{52BDE42D-E1B7-47CF-A579-0A1E68FCC09F}" presName="vertSpace2" presStyleLbl="node1" presStyleIdx="0" presStyleCnt="3"/>
      <dgm:spPr/>
    </dgm:pt>
    <dgm:pt modelId="{F85C5A0A-BD27-412F-BCE5-9ECA2829D180}" type="pres">
      <dgm:prSet presAssocID="{52BDE42D-E1B7-47CF-A579-0A1E68FCC09F}" presName="circle2" presStyleLbl="node1" presStyleIdx="1" presStyleCnt="3"/>
      <dgm:spPr/>
    </dgm:pt>
    <dgm:pt modelId="{C1FA8932-7A1B-4CCB-B969-26236CBD98F5}" type="pres">
      <dgm:prSet presAssocID="{52BDE42D-E1B7-47CF-A579-0A1E68FCC09F}" presName="rect2" presStyleLbl="alignAcc1" presStyleIdx="1" presStyleCnt="3"/>
      <dgm:spPr/>
      <dgm:t>
        <a:bodyPr/>
        <a:lstStyle/>
        <a:p>
          <a:endParaRPr lang="th-TH"/>
        </a:p>
      </dgm:t>
    </dgm:pt>
    <dgm:pt modelId="{79A586CF-BC17-4D0C-A287-B244424096CD}" type="pres">
      <dgm:prSet presAssocID="{26AC8883-48B1-4F82-87B6-6ABA434666A7}" presName="vertSpace3" presStyleLbl="node1" presStyleIdx="1" presStyleCnt="3"/>
      <dgm:spPr/>
    </dgm:pt>
    <dgm:pt modelId="{5366D72F-1B5C-4B83-8011-36D99AB66809}" type="pres">
      <dgm:prSet presAssocID="{26AC8883-48B1-4F82-87B6-6ABA434666A7}" presName="circle3" presStyleLbl="node1" presStyleIdx="2" presStyleCnt="3"/>
      <dgm:spPr/>
    </dgm:pt>
    <dgm:pt modelId="{5FC5D17E-6158-4FB1-8880-F286A7C54008}" type="pres">
      <dgm:prSet presAssocID="{26AC8883-48B1-4F82-87B6-6ABA434666A7}" presName="rect3" presStyleLbl="alignAcc1" presStyleIdx="2" presStyleCnt="3"/>
      <dgm:spPr/>
      <dgm:t>
        <a:bodyPr/>
        <a:lstStyle/>
        <a:p>
          <a:endParaRPr lang="th-TH"/>
        </a:p>
      </dgm:t>
    </dgm:pt>
    <dgm:pt modelId="{6B828D34-DA30-4B31-B5CE-5FB1C98E95B7}" type="pres">
      <dgm:prSet presAssocID="{B0D2A309-83B9-4D55-B303-F339448AF2B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D7A0FB-424A-4891-B502-FD0C161841CB}" type="pres">
      <dgm:prSet presAssocID="{52BDE42D-E1B7-47CF-A579-0A1E68FCC09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787E87-3AA3-4DC5-B3B1-DE509A4C5D66}" type="pres">
      <dgm:prSet presAssocID="{26AC8883-48B1-4F82-87B6-6ABA434666A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A833EF8-7435-46C2-80FA-038794019381}" srcId="{4B04E910-564F-4F1E-863F-E9E884B39C1B}" destId="{26AC8883-48B1-4F82-87B6-6ABA434666A7}" srcOrd="2" destOrd="0" parTransId="{27451B28-C31C-4035-B407-2900698D6C6F}" sibTransId="{19A36553-D330-4ABE-81D6-51F7F35BA138}"/>
    <dgm:cxn modelId="{01A2EFDA-A438-46F7-BBB9-33291DD3AF61}" srcId="{4B04E910-564F-4F1E-863F-E9E884B39C1B}" destId="{52BDE42D-E1B7-47CF-A579-0A1E68FCC09F}" srcOrd="1" destOrd="0" parTransId="{3D192ECA-C249-496C-9AE2-E8BB22306C58}" sibTransId="{D32DB78F-5CFD-4471-B1CE-B35F0E343E77}"/>
    <dgm:cxn modelId="{CB49B470-8EC7-40E8-8330-8DE2E73F28E5}" type="presOf" srcId="{B0D2A309-83B9-4D55-B303-F339448AF2BF}" destId="{6B828D34-DA30-4B31-B5CE-5FB1C98E95B7}" srcOrd="1" destOrd="0" presId="urn:microsoft.com/office/officeart/2005/8/layout/target3"/>
    <dgm:cxn modelId="{9B8F1C84-9CCF-4B62-95D2-F5C3C6CE699F}" type="presOf" srcId="{4B04E910-564F-4F1E-863F-E9E884B39C1B}" destId="{95D0F3F6-F499-4BFC-99B6-807F0B9314D3}" srcOrd="0" destOrd="0" presId="urn:microsoft.com/office/officeart/2005/8/layout/target3"/>
    <dgm:cxn modelId="{B773B122-D614-45F5-8549-D349CC60B647}" type="presOf" srcId="{26AC8883-48B1-4F82-87B6-6ABA434666A7}" destId="{5FC5D17E-6158-4FB1-8880-F286A7C54008}" srcOrd="0" destOrd="0" presId="urn:microsoft.com/office/officeart/2005/8/layout/target3"/>
    <dgm:cxn modelId="{AEF79786-BC74-40DD-BFA7-935D8DEA91B2}" type="presOf" srcId="{52BDE42D-E1B7-47CF-A579-0A1E68FCC09F}" destId="{C1FA8932-7A1B-4CCB-B969-26236CBD98F5}" srcOrd="0" destOrd="0" presId="urn:microsoft.com/office/officeart/2005/8/layout/target3"/>
    <dgm:cxn modelId="{D39D7C05-85F2-4856-9606-AC045F4FB139}" type="presOf" srcId="{52BDE42D-E1B7-47CF-A579-0A1E68FCC09F}" destId="{EED7A0FB-424A-4891-B502-FD0C161841CB}" srcOrd="1" destOrd="0" presId="urn:microsoft.com/office/officeart/2005/8/layout/target3"/>
    <dgm:cxn modelId="{9144556B-4450-414D-90ED-E58CB1D63330}" type="presOf" srcId="{26AC8883-48B1-4F82-87B6-6ABA434666A7}" destId="{9E787E87-3AA3-4DC5-B3B1-DE509A4C5D66}" srcOrd="1" destOrd="0" presId="urn:microsoft.com/office/officeart/2005/8/layout/target3"/>
    <dgm:cxn modelId="{FA2E3DA8-2BF4-478A-AA04-E4A2A775433B}" srcId="{4B04E910-564F-4F1E-863F-E9E884B39C1B}" destId="{B0D2A309-83B9-4D55-B303-F339448AF2BF}" srcOrd="0" destOrd="0" parTransId="{4C477D00-65A2-49F4-A330-71692CAB6F01}" sibTransId="{49FA894F-19D8-42B6-981E-FC9C9A992B1A}"/>
    <dgm:cxn modelId="{9047C7B9-C2A3-4D6C-A513-E39354A95F7D}" type="presOf" srcId="{B0D2A309-83B9-4D55-B303-F339448AF2BF}" destId="{797B2DFC-2588-4A3E-B85B-238778D5D85B}" srcOrd="0" destOrd="0" presId="urn:microsoft.com/office/officeart/2005/8/layout/target3"/>
    <dgm:cxn modelId="{16AA72C5-2585-4B41-86BB-9064DCB63D7A}" type="presParOf" srcId="{95D0F3F6-F499-4BFC-99B6-807F0B9314D3}" destId="{45029217-6804-48F4-9F67-6720A83B584A}" srcOrd="0" destOrd="0" presId="urn:microsoft.com/office/officeart/2005/8/layout/target3"/>
    <dgm:cxn modelId="{10376920-1F2E-4F02-8759-A9486979E7AB}" type="presParOf" srcId="{95D0F3F6-F499-4BFC-99B6-807F0B9314D3}" destId="{6D6943F4-86DE-4ED4-A3F9-FFF76A70440B}" srcOrd="1" destOrd="0" presId="urn:microsoft.com/office/officeart/2005/8/layout/target3"/>
    <dgm:cxn modelId="{ADFEF23B-61DE-4A03-A303-50F80E263DB4}" type="presParOf" srcId="{95D0F3F6-F499-4BFC-99B6-807F0B9314D3}" destId="{797B2DFC-2588-4A3E-B85B-238778D5D85B}" srcOrd="2" destOrd="0" presId="urn:microsoft.com/office/officeart/2005/8/layout/target3"/>
    <dgm:cxn modelId="{5C21C962-527C-49D9-87E7-C959DED86970}" type="presParOf" srcId="{95D0F3F6-F499-4BFC-99B6-807F0B9314D3}" destId="{809D378E-EE0F-44F8-9B8B-F2CBFEF05445}" srcOrd="3" destOrd="0" presId="urn:microsoft.com/office/officeart/2005/8/layout/target3"/>
    <dgm:cxn modelId="{B4351654-F05B-41C6-A92D-BFD79858C296}" type="presParOf" srcId="{95D0F3F6-F499-4BFC-99B6-807F0B9314D3}" destId="{F85C5A0A-BD27-412F-BCE5-9ECA2829D180}" srcOrd="4" destOrd="0" presId="urn:microsoft.com/office/officeart/2005/8/layout/target3"/>
    <dgm:cxn modelId="{E1EE945D-EAF4-493A-AC4B-119EEDEE91D2}" type="presParOf" srcId="{95D0F3F6-F499-4BFC-99B6-807F0B9314D3}" destId="{C1FA8932-7A1B-4CCB-B969-26236CBD98F5}" srcOrd="5" destOrd="0" presId="urn:microsoft.com/office/officeart/2005/8/layout/target3"/>
    <dgm:cxn modelId="{6EE5B639-A185-46D1-A80C-C30444D02A56}" type="presParOf" srcId="{95D0F3F6-F499-4BFC-99B6-807F0B9314D3}" destId="{79A586CF-BC17-4D0C-A287-B244424096CD}" srcOrd="6" destOrd="0" presId="urn:microsoft.com/office/officeart/2005/8/layout/target3"/>
    <dgm:cxn modelId="{CD9DDC7F-F970-41EE-97A6-A8B8247E7585}" type="presParOf" srcId="{95D0F3F6-F499-4BFC-99B6-807F0B9314D3}" destId="{5366D72F-1B5C-4B83-8011-36D99AB66809}" srcOrd="7" destOrd="0" presId="urn:microsoft.com/office/officeart/2005/8/layout/target3"/>
    <dgm:cxn modelId="{B181185F-8B64-4FFE-B786-DCB32EE82078}" type="presParOf" srcId="{95D0F3F6-F499-4BFC-99B6-807F0B9314D3}" destId="{5FC5D17E-6158-4FB1-8880-F286A7C54008}" srcOrd="8" destOrd="0" presId="urn:microsoft.com/office/officeart/2005/8/layout/target3"/>
    <dgm:cxn modelId="{F0E0EFE0-6A7C-4462-BEEB-817914FE192E}" type="presParOf" srcId="{95D0F3F6-F499-4BFC-99B6-807F0B9314D3}" destId="{6B828D34-DA30-4B31-B5CE-5FB1C98E95B7}" srcOrd="9" destOrd="0" presId="urn:microsoft.com/office/officeart/2005/8/layout/target3"/>
    <dgm:cxn modelId="{E2C9DD15-FBA0-4AB7-9FC5-8E98A98BD342}" type="presParOf" srcId="{95D0F3F6-F499-4BFC-99B6-807F0B9314D3}" destId="{EED7A0FB-424A-4891-B502-FD0C161841CB}" srcOrd="10" destOrd="0" presId="urn:microsoft.com/office/officeart/2005/8/layout/target3"/>
    <dgm:cxn modelId="{55502F00-0C1B-4069-9CF9-65F8814A1516}" type="presParOf" srcId="{95D0F3F6-F499-4BFC-99B6-807F0B9314D3}" destId="{9E787E87-3AA3-4DC5-B3B1-DE509A4C5D66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3A5B1-F721-4040-92D8-5BDCC283ED40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B20E8-4029-41E3-8213-DF7FCB529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646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5325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5B46E-DE82-4AB6-8F35-557EE42C27E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91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767B-336A-46D9-A560-28206BAA04D6}" type="slidenum">
              <a:rPr lang="en-US" smtClean="0"/>
              <a:pPr>
                <a:defRPr/>
              </a:pPr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767B-336A-46D9-A560-28206BAA04D6}" type="slidenum">
              <a:rPr lang="en-US" smtClean="0"/>
              <a:pPr>
                <a:defRPr/>
              </a:pPr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E0A500-E8E8-4956-B9FD-2D9E383D7694}" type="slidenum">
              <a:rPr lang="en-US" smtClean="0"/>
              <a:pPr>
                <a:defRPr/>
              </a:pPr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0E8-4029-41E3-8213-DF7FCB529F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02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767B-336A-46D9-A560-28206BAA04D6}" type="slidenum">
              <a:rPr lang="en-US" smtClean="0"/>
              <a:pPr>
                <a:defRPr/>
              </a:pPr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767B-336A-46D9-A560-28206BAA04D6}" type="slidenum">
              <a:rPr lang="en-US" smtClean="0"/>
              <a:pPr>
                <a:defRPr/>
              </a:pPr>
              <a:t>21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A1EAE-BEA7-4C8C-A828-084BFA41465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199E-1F15-49D5-9B13-1D2328A5C79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3C551-92ED-4828-B3D6-72497C1909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3024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15888"/>
            <a:ext cx="2808287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2592388"/>
          </a:xfrm>
        </p:spPr>
        <p:txBody>
          <a:bodyPr/>
          <a:lstStyle>
            <a:lvl1pPr>
              <a:defRPr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78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ahoma" pitchFamily="34" charset="0"/>
              </a:defRPr>
            </a:lvl1pPr>
          </a:lstStyle>
          <a:p>
            <a:pPr>
              <a:defRPr/>
            </a:pPr>
            <a:fld id="{6F38E139-90DB-46BA-BFCA-13E462637489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ahoma" pitchFamily="34" charset="0"/>
              </a:defRPr>
            </a:lvl1pPr>
          </a:lstStyle>
          <a:p>
            <a:pPr>
              <a:defRPr/>
            </a:pPr>
            <a:fld id="{71FEF1A7-C4FC-4FFD-9DD5-C8429D2E1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91BB-ED74-4E97-9C08-B80770F9BEF2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D3F18-0B4D-4892-81FD-5D3C72708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5438-D799-49B3-8762-661A1F230DE3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33470-83EC-4879-AF45-A09AEF2BD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B982-DB08-4BB1-AD18-E2115738EC2F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3EBC0-971C-45FF-A872-361E484DB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F5870-3F76-4808-9D8C-1CA68982BBC3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8CD0E-8D6A-463A-A65F-1816F4BDB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4FEE-CCE5-44F4-BF57-97C950C57F04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1FF7A-79C0-4590-999E-F7FB3D659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D995F-9576-47DF-AE6C-941B612D4D45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9F24-E092-477C-9AA7-AB9D3B90B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C12E-99AA-4B46-8DDD-3F2F3495DF38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11C6-4F67-47F3-B4EF-CAF9A257F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B79CB-53A2-4FC9-B0F6-3D5EC716BDD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FB53D-6486-446C-8E78-F3A39015AC5D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E9CC-9737-4DEF-BBB0-2D297A928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06FA-ACFA-434D-B890-BF448720EA0E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C5453-7227-4B40-9C3E-AB84D2FEB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B2B4-8F2B-450B-8847-3080F3377770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3B845-FD91-4703-B5E4-7FE0E9734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438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9E14-7FE5-407F-AD27-ABE91EF7B739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818F1-2CD7-4E24-91AB-E9B6D1DE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438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4F9CD-DF91-4DC1-81B6-8009582576CD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511FB-C0D3-4527-A16D-2DE2C50C9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438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6A090-7BBF-4BEF-896B-DDA101F746A3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FDAD-2E18-4AFA-90B0-6FCA72FD4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438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EFDCD-89B7-49A5-9C77-98F8EDFF4329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20F3B-4DAB-4A41-B6ED-574E4E644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B5ACA-4AEB-48E2-8A9B-689334B97F6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BD25-9616-4C3D-8E7A-2441247D765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DA150-5E3C-437D-9AE7-2BEAA828881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A61F-BD7A-4644-83B2-C7528D9E217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4C1D-618B-48C6-AFF4-0211560ACBA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EDCD-307B-4803-B491-B1AA471E67A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7ECE-F950-499C-B6D3-58D5FE9B029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2C1E40E-5432-44C7-BCFC-CA67761290A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575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78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448F246-E1B3-4B99-B2F6-95D569F24F75}" type="datetime1">
              <a:rPr lang="th-TH"/>
              <a:pPr>
                <a:defRPr/>
              </a:pPr>
              <a:t>24/11/58</a:t>
            </a:fld>
            <a:endParaRPr lang="en-US"/>
          </a:p>
        </p:txBody>
      </p:sp>
      <p:sp>
        <p:nvSpPr>
          <p:cNvPr id="78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38C81AA5-FF7C-404C-A307-77CCB8DE9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0" y="76200"/>
            <a:ext cx="117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hso.go.th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1263" y="922262"/>
            <a:ext cx="8455232" cy="1797188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งบบริการสร้างเสริมสุขภาพและป้องกันโรค (</a:t>
            </a:r>
            <a:r>
              <a:rPr kumimoji="0" lang="en-US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P&amp;P</a:t>
            </a: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ปีงบประมาณ </a:t>
            </a:r>
            <a:r>
              <a:rPr kumimoji="0" lang="en-US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2559</a:t>
            </a:r>
          </a:p>
        </p:txBody>
      </p:sp>
      <p:pic>
        <p:nvPicPr>
          <p:cNvPr id="6" name="รูปภาพ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217" y="3396342"/>
            <a:ext cx="2138398" cy="15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41318" y="4990464"/>
            <a:ext cx="638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สำนักงานหลักประกันสุขภาพแห่งชาติ เขต </a:t>
            </a:r>
            <a:r>
              <a:rPr lang="en-US" sz="28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</a:t>
            </a: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นครสวรรค์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371600" y="1174863"/>
            <a:ext cx="67437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buClr>
                <a:srgbClr val="FFC000"/>
              </a:buClr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การตรวจคัดกรองเสี่ยง</a:t>
            </a:r>
          </a:p>
          <a:p>
            <a:pPr marL="990600" lvl="1" indent="-533400"/>
            <a:r>
              <a:rPr lang="th-TH" sz="40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เหมาจ่ายรวมใน</a:t>
            </a:r>
            <a:r>
              <a:rPr lang="en-US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PP Basic service</a:t>
            </a:r>
          </a:p>
          <a:p>
            <a:pPr marL="533400" indent="-533400">
              <a:buClr>
                <a:srgbClr val="FFC000"/>
              </a:buClr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การตรวจยืนยันผลทุกขั้นตอน</a:t>
            </a:r>
            <a:r>
              <a:rPr lang="en-US" sz="40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marL="990600" lvl="1" indent="-533400"/>
            <a:r>
              <a:rPr lang="th-TH" sz="40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b="1" dirty="0" smtClean="0">
                <a:solidFill>
                  <a:srgbClr val="CC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000" b="1" dirty="0" smtClean="0">
                <a:solidFill>
                  <a:srgbClr val="CC0000"/>
                </a:solidFill>
                <a:latin typeface="TH SarabunPSK" pitchFamily="34" charset="-34"/>
                <a:cs typeface="TH SarabunPSK" pitchFamily="34" charset="-34"/>
              </a:rPr>
              <a:t>เบิกตรง </a:t>
            </a:r>
            <a:r>
              <a:rPr lang="th-TH" sz="4000" b="1" dirty="0" err="1" smtClean="0">
                <a:solidFill>
                  <a:srgbClr val="CC0000"/>
                </a:solidFill>
                <a:latin typeface="TH SarabunPSK" pitchFamily="34" charset="-34"/>
                <a:cs typeface="TH SarabunPSK" pitchFamily="34" charset="-34"/>
              </a:rPr>
              <a:t>สปสช.</a:t>
            </a:r>
            <a:r>
              <a:rPr lang="th-TH" sz="4000" b="1" dirty="0" smtClean="0">
                <a:solidFill>
                  <a:srgbClr val="CC0000"/>
                </a:solidFill>
                <a:latin typeface="TH SarabunPSK" pitchFamily="34" charset="-34"/>
                <a:cs typeface="TH SarabunPSK" pitchFamily="34" charset="-34"/>
              </a:rPr>
              <a:t> ส่วนกลาง</a:t>
            </a:r>
            <a:endParaRPr lang="en-US" sz="4000" b="1" dirty="0" smtClean="0">
              <a:solidFill>
                <a:srgbClr val="CC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>
              <a:buClr>
                <a:srgbClr val="FFC000"/>
              </a:buClr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การสิ้นสุดการตั้งครรภ์</a:t>
            </a:r>
            <a:r>
              <a:rPr lang="en-US" sz="40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marL="990600" lvl="1" indent="-533400"/>
            <a:r>
              <a:rPr lang="th-TH" sz="40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rgbClr val="CC0000"/>
                </a:solidFill>
                <a:latin typeface="TH SarabunPSK" pitchFamily="34" charset="-34"/>
                <a:cs typeface="TH SarabunPSK" pitchFamily="34" charset="-34"/>
              </a:rPr>
              <a:t>- เบิกตรง สปสช. ส่วนกลาง</a:t>
            </a:r>
            <a:endParaRPr lang="en-US" sz="4000" b="1" dirty="0" smtClean="0">
              <a:solidFill>
                <a:srgbClr val="CC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/>
            <a:endParaRPr lang="th-TH" sz="4000" b="1" dirty="0">
              <a:solidFill>
                <a:srgbClr val="000066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357DC9-AD0B-4E0A-8510-ACCB10CCDEFC}" type="slidenum">
              <a:rPr lang="en-US" sz="1800" b="1" smtClean="0">
                <a:latin typeface="Tahoma" pitchFamily="34" charset="0"/>
                <a:cs typeface="Tahoma" pitchFamily="34" charset="0"/>
              </a:rPr>
              <a:pPr/>
              <a:t>10</a:t>
            </a:fld>
            <a:endParaRPr lang="th-TH" sz="18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71844"/>
            <a:ext cx="785818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000" b="1" dirty="0" smtClean="0">
                <a:ln w="11430"/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การสนับสนุนค่าใช้จ่าย</a:t>
            </a:r>
            <a:endParaRPr lang="th-TH" sz="6000" b="1" dirty="0">
              <a:ln w="11430"/>
              <a:solidFill>
                <a:srgbClr val="00206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88" y="226422"/>
            <a:ext cx="8001000" cy="533400"/>
          </a:xfrm>
          <a:solidFill>
            <a:srgbClr val="FFFF00"/>
          </a:solidFill>
        </p:spPr>
        <p:txBody>
          <a:bodyPr/>
          <a:lstStyle/>
          <a:p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อัตราการจ่ายการตรวจทางห้องปฏิบัติการ และตรวจวินิจฉัย</a:t>
            </a:r>
            <a:endParaRPr lang="en-US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997129"/>
          <a:ext cx="8382000" cy="4854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0"/>
                <a:gridCol w="23622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รายการ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ราคา(บาท)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i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การตรวจทางห้องปฏิบัติการ</a:t>
                      </a:r>
                      <a:endParaRPr lang="en-US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)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Hemoglobin typing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endParaRPr lang="en-US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270</a:t>
                      </a:r>
                      <a:endParaRPr lang="en-US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)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PCR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สำหรับ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Symbol"/>
                        </a:rPr>
                        <a:t>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- Thalassemia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endParaRPr lang="en-US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500</a:t>
                      </a:r>
                      <a:endParaRPr lang="en-US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)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Mutation analysis </a:t>
                      </a:r>
                      <a:endParaRPr lang="en-US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1,200</a:t>
                      </a:r>
                      <a:endParaRPr lang="en-US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i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การตรวจวินิจฉัยทารกในครรภ์ การทำหัตถการ อย่างใดอย่างหนึ่ง ดังต่อไปนี้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(ไม่รวมค่าตรวจทางห้องปฏิบัติการ)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) การตรวจ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Amniocentesis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หรือ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2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) การตรวจ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Cordocentesis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2,500</a:t>
                      </a:r>
                    </a:p>
                    <a:p>
                      <a:pPr algn="ctr"/>
                      <a:endParaRPr lang="en-US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i="1" kern="12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การยุติการตั้งครรภ์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3,000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78" y="-51937"/>
            <a:ext cx="3206338" cy="114300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การจ่าย</a:t>
            </a:r>
            <a:endParaRPr lang="en-US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2425"/>
            <a:ext cx="8763000" cy="2673923"/>
          </a:xfrm>
          <a:noFill/>
        </p:spPr>
        <p:txBody>
          <a:bodyPr/>
          <a:lstStyle/>
          <a:p>
            <a:pPr lvl="0">
              <a:buFont typeface="Wingdings 2" pitchFamily="18" charset="2"/>
              <a:buChar char=""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หน่วยบริการบันทึกข้อมูลการให้บริการผ่าน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โปรแกรมระบบ บริหารจัดการ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โรคธาลัส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ซีเมีย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ภายในวันที่ ๑๐ ของทุกเดือน  </a:t>
            </a:r>
            <a:endParaRPr lang="en-US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 2" pitchFamily="18" charset="2"/>
              <a:buChar char=""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สปสช.ตรวจสอบความถูกต้องของข้อมูล และจ่ายเงินให้หน่วยบริการ หรือหน่วยงาน ที่รับตรวจ ทุกเดือน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254528" y="5818909"/>
            <a:ext cx="8686800" cy="90846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ผู้ประสานงาน </a:t>
            </a:r>
            <a:r>
              <a:rPr lang="th-TH" sz="2800" b="1" dirty="0" err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สปสช.</a:t>
            </a:r>
            <a:r>
              <a:rPr lang="th-TH" sz="2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ส่วนกลาง คุณ พร</a:t>
            </a:r>
            <a:r>
              <a:rPr lang="th-TH" sz="2800" b="1" dirty="0" err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พจนาจ</a:t>
            </a:r>
            <a:r>
              <a:rPr lang="th-TH" sz="2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b="1" dirty="0" err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ขะชาตย์</a:t>
            </a:r>
            <a:r>
              <a:rPr lang="en-US" sz="2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endParaRPr lang="th-TH" sz="2800" b="1" dirty="0" smtClean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โทรศัพท์</a:t>
            </a:r>
            <a:r>
              <a:rPr lang="en-US" sz="2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: 02-141-4299   Email : pornputjanard.k@nhso.go.th</a:t>
            </a:r>
            <a:endParaRPr lang="th-TH" sz="2800" b="1" dirty="0" smtClean="0">
              <a:solidFill>
                <a:srgbClr val="0000FF"/>
              </a:solidFill>
              <a:latin typeface="TH SarabunIT๙" pitchFamily="34" charset="-34"/>
              <a:ea typeface="Tahoma" pitchFamily="34" charset="0"/>
              <a:cs typeface="TH SarabunIT๙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4" t="11980" r="22500" b="36284"/>
          <a:stretch/>
        </p:blipFill>
        <p:spPr bwMode="auto">
          <a:xfrm>
            <a:off x="4952011" y="3554169"/>
            <a:ext cx="4001849" cy="212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รูปภาพ 6" descr="th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4" y="3504430"/>
            <a:ext cx="4182059" cy="2152951"/>
          </a:xfrm>
          <a:prstGeom prst="rect">
            <a:avLst/>
          </a:prstGeom>
        </p:spPr>
      </p:pic>
      <p:sp>
        <p:nvSpPr>
          <p:cNvPr id="8" name="ลูกศรขวา 7"/>
          <p:cNvSpPr/>
          <p:nvPr/>
        </p:nvSpPr>
        <p:spPr>
          <a:xfrm>
            <a:off x="3455719" y="4785756"/>
            <a:ext cx="1436915" cy="308758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639" y="3420093"/>
            <a:ext cx="4643252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www.nhso.go.th</a:t>
            </a:r>
            <a:r>
              <a:rPr lang="en-US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&gt;&gt;&gt; </a:t>
            </a: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บริการออนไลน์</a:t>
            </a:r>
            <a:endParaRPr lang="th-TH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ศรลง 3"/>
          <p:cNvSpPr/>
          <p:nvPr/>
        </p:nvSpPr>
        <p:spPr>
          <a:xfrm>
            <a:off x="4291149" y="1569720"/>
            <a:ext cx="533400" cy="4905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1358537" y="2050869"/>
            <a:ext cx="6531430" cy="67168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 ส่ง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LAB 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ศูนย์วิทยาศาสตร์การแพทย์</a:t>
            </a:r>
          </a:p>
        </p:txBody>
      </p:sp>
      <p:sp>
        <p:nvSpPr>
          <p:cNvPr id="6" name="ลูกศรลง 5"/>
          <p:cNvSpPr/>
          <p:nvPr/>
        </p:nvSpPr>
        <p:spPr>
          <a:xfrm>
            <a:off x="4267200" y="2743200"/>
            <a:ext cx="5334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304800" y="3200400"/>
            <a:ext cx="8305800" cy="10715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th-TH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สปสช.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ส่วนกลาง จ่ายค่าบริการตรวจโดยตรง </a:t>
            </a:r>
          </a:p>
          <a:p>
            <a:pPr algn="ctr" eaLnBrk="0" hangingPunct="0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แก่ ศูนย์วิทยาศาสตร์การแพทย์</a:t>
            </a:r>
            <a:endParaRPr lang="en-US" sz="24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48639" y="757646"/>
            <a:ext cx="8425543" cy="79683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การตรวจคัดกรอง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THS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ในทารกแรกเกิด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12299" t="42396" r="10981" b="16667"/>
          <a:stretch>
            <a:fillRect/>
          </a:stretch>
        </p:blipFill>
        <p:spPr bwMode="auto">
          <a:xfrm>
            <a:off x="235131" y="4267200"/>
            <a:ext cx="86998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-10790" y="36"/>
            <a:ext cx="9144000" cy="687387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th-TH" sz="4000" b="1" kern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การป้องกันและควบคุมโรค</a:t>
            </a:r>
            <a:r>
              <a:rPr lang="th-TH" sz="4000" b="1" kern="0" dirty="0" smtClean="0">
                <a:solidFill>
                  <a:schemeClr val="bg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ภาวะพร่องไทรอยด์ในทารกแรกเกิด</a:t>
            </a:r>
            <a:endParaRPr lang="en-US" sz="4000" b="1" kern="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822949"/>
            <a:ext cx="8534400" cy="1877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sym typeface="Wingdings"/>
              </a:rPr>
              <a:t>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บริการยาฝังคุมกำเนิด </a:t>
            </a:r>
            <a:r>
              <a:rPr lang="th-TH" sz="4400" b="1" dirty="0" smtClean="0">
                <a:solidFill>
                  <a:srgbClr val="7030A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Wingdings"/>
              </a:rPr>
              <a:t>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บริการห่วงอนามัย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ผู้รับบริการต้องเป็นประชาชนไทยเพศหญิงที่มีอายุ ๘</a:t>
            </a:r>
            <a:r>
              <a:rPr kumimoji="0" lang="th-TH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– 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๑๙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ปี    ทุกสิทธิ ที่อยู่ในภาวะหลังคลอดหรือแท้งหรือต้องการคุมกำเนิด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3360" y="2725773"/>
            <a:ext cx="8534400" cy="1754326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อัตราการจ่าย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กรณีบริการ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ห่วงอนามัย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จ่ายในอัตรา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๘๐๐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บาทต่อราย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กรณีบริการ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ยาฝังคุมกำเนิด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จ่ายในอัตรา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๒,๕๐๐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บาทต่อราย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02611325"/>
              </p:ext>
            </p:extLst>
          </p:nvPr>
        </p:nvGraphicFramePr>
        <p:xfrm>
          <a:off x="518159" y="5323116"/>
          <a:ext cx="1295400" cy="1092994"/>
        </p:xfrm>
        <a:graphic>
          <a:graphicData uri="http://schemas.openxmlformats.org/presentationml/2006/ole">
            <p:oleObj spid="_x0000_s33794" name="เอกสาร" showAsIcon="1" r:id="rId3" imgW="914400" imgH="771525" progId="Word.Document.12">
              <p:embed/>
            </p:oleObj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 bwMode="auto">
          <a:xfrm>
            <a:off x="-10790" y="36"/>
            <a:ext cx="9144000" cy="687387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th-TH" sz="4000" b="1" kern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การป้องกันและควบคุมการตั้งครรภ์ในวัยรุ่น</a:t>
            </a:r>
            <a:endParaRPr lang="en-US" sz="4000" b="1" kern="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2068" y="4615534"/>
            <a:ext cx="85344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โดยการบันทึกข้อมูล ในโปรแกรม </a:t>
            </a: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e-Claim</a:t>
            </a:r>
            <a:endParaRPr kumimoji="0" lang="en-US" sz="36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02475"/>
            <a:ext cx="8961120" cy="855616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h-TH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เงื่อนไขการให้บริการ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0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04948" y="1397726"/>
            <a:ext cx="8229600" cy="4114800"/>
          </a:xfrm>
          <a:solidFill>
            <a:srgbClr val="CCECFF"/>
          </a:solidFill>
          <a:ln w="12700">
            <a:solidFill>
              <a:srgbClr val="0070C0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ผู้ป่วยเพศหญิงทุกสิทธิประโยชน์</a:t>
            </a:r>
            <a:r>
              <a:rPr lang="en-AU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อายุระหว่าง </a:t>
            </a:r>
            <a:r>
              <a:rPr lang="en-AU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8-19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AU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บันทึกรายการค่าใช้จ่ายในหน้าค่ารักษาพยาบาล (</a:t>
            </a:r>
            <a:r>
              <a:rPr lang="en-AU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F7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AU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ในหมวดค่าใช้จ่ายอื่น ๆ ที่ยังไม่ได้จัดหมวด</a:t>
            </a:r>
            <a:r>
              <a:rPr lang="en-AU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AU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AU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.1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กรณีใส่ห่วง บันทึกรหัส </a:t>
            </a:r>
            <a:r>
              <a:rPr lang="en-AU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FP001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Z301, 697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AU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AU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กรณีฝังยาคุม บันทึกรหัส </a:t>
            </a:r>
            <a:r>
              <a:rPr lang="en-AU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FP002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Z308, 9924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AU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</a:t>
            </a:r>
            <a:r>
              <a:rPr lang="th-TH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 </a:t>
            </a:r>
            <a:r>
              <a:rPr lang="th-TH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ในหน่วยบริการเดียวกัน สามารถเบิกได้ 1 คน 1 ครั้ง 1 รายการต่อ 1 ปีงบประมาณ</a:t>
            </a:r>
            <a:endParaRPr lang="en-AU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AU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0265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ชื่อเรื่อง 1"/>
          <p:cNvSpPr>
            <a:spLocks noGrp="1"/>
          </p:cNvSpPr>
          <p:nvPr>
            <p:ph type="title"/>
          </p:nvPr>
        </p:nvSpPr>
        <p:spPr>
          <a:xfrm>
            <a:off x="248193" y="-24"/>
            <a:ext cx="8673737" cy="84911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P&amp;P 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กองทุนท้องถิ่น 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45 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บาท/คน 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2411470"/>
              </p:ext>
            </p:extLst>
          </p:nvPr>
        </p:nvGraphicFramePr>
        <p:xfrm>
          <a:off x="152400" y="928670"/>
          <a:ext cx="88392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642"/>
                <a:gridCol w="7348558"/>
              </a:tblGrid>
              <a:tr h="2362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i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เกณฑ์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i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การจ่าย</a:t>
                      </a:r>
                      <a:endParaRPr lang="th-TH" sz="2600" b="1" i="0" dirty="0" smtClean="0">
                        <a:solidFill>
                          <a:srgbClr val="0000FF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600" b="1" i="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บริการสร้างเสริมสุขภาพและป้องกันโรคที่ดำเนินการในชุมชน ในรูปแบบความร่วมมือกับองค์กรปกครองส่วนท้องถิ่นตามประกาศของคณะกรรมการหลักประกันสุขภาพแห่งชาติ โดยจัดสรรให้กองทุนหลักประกันสุขภาพในระดับท้องถิ่นหรือพื้นที่ ที่มีความพร้อมในการเข้าร่วมดำเนินงาน  และบริหารจัดการในระดับท้องถิ่นหรือพื้นที่ตามเจตนารมณ์ แห่ง พรบ.หลักประกันสุขภาพแห่งชาติ</a:t>
                      </a:r>
                      <a:r>
                        <a:rPr lang="th-TH" sz="2600" b="1" i="0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พ.ศ.</a:t>
                      </a:r>
                      <a:r>
                        <a:rPr lang="en-US" sz="2600" b="1" i="0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2545 </a:t>
                      </a:r>
                      <a:r>
                        <a:rPr lang="th-TH" sz="2600" b="1" i="0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มาตรา </a:t>
                      </a:r>
                      <a:r>
                        <a:rPr lang="en-US" sz="2600" b="1" i="0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18(8) </a:t>
                      </a:r>
                      <a:r>
                        <a:rPr lang="th-TH" sz="2600" b="1" i="0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และ</a:t>
                      </a:r>
                      <a:r>
                        <a:rPr lang="en-US" sz="2600" b="1" i="0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(9) </a:t>
                      </a:r>
                      <a:r>
                        <a:rPr lang="th-TH" sz="2600" b="1" i="0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และมาตรา </a:t>
                      </a:r>
                      <a:r>
                        <a:rPr lang="en-US" sz="2600" b="1" i="0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47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68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th-TH" sz="2600" b="1" i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การสนับสนุน /การจ่าย</a:t>
                      </a:r>
                      <a:endParaRPr lang="th-TH" sz="2600" b="1" i="0" dirty="0">
                        <a:solidFill>
                          <a:srgbClr val="0000FF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สปสช.จัดสรรวงเงินตามจำนวนท้องถิ่นที่มีอยู่ในพื้นที่ให้ สปสช.เขตดำเนินการ</a:t>
                      </a:r>
                      <a:r>
                        <a:rPr lang="th-TH" sz="2600" b="1" i="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  สาขาเขต</a:t>
                      </a:r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เบิกจ่ายงบ </a:t>
                      </a:r>
                      <a:r>
                        <a:rPr lang="en-US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45 </a:t>
                      </a:r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บาท/คน โอนให้กองทุนฯและท้องถิ่นสมทบตามอัตราที่กำหนด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กรณีที่มีงบคงเหลือให้พิจารณาดำเนินการ </a:t>
                      </a:r>
                      <a:r>
                        <a:rPr lang="th-TH" sz="2600" b="1" i="0" kern="12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ตามการบริหารงบ ส่วนที่</a:t>
                      </a:r>
                      <a:r>
                        <a:rPr lang="th-TH" sz="2600" b="1" i="0" kern="12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en-US" sz="2600" b="1" i="0" kern="12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(</a:t>
                      </a:r>
                      <a:r>
                        <a:rPr lang="th-TH" sz="2600" b="1" i="0" kern="12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ค</a:t>
                      </a:r>
                      <a:r>
                        <a:rPr lang="en-US" sz="2600" b="1" i="0" kern="12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) P&amp;P Basic service</a:t>
                      </a:r>
                      <a:endParaRPr lang="th-TH" sz="2600" b="1" i="0" kern="1200" baseline="0" dirty="0" smtClean="0">
                        <a:solidFill>
                          <a:srgbClr val="FF0000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600" b="1" i="0" kern="120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th-TH" sz="2600" b="1" i="0" kern="120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กรณีพื้นที่ สปสช.เขต </a:t>
                      </a:r>
                      <a:r>
                        <a:rPr lang="en-US" sz="2600" b="1" i="0" kern="120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13 </a:t>
                      </a:r>
                      <a:r>
                        <a:rPr lang="th-TH" sz="2600" b="1" i="0" kern="120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กรุงเทพมหานคร หากยังไม่มีกองทุนหลักประกันสุขภาพในระดับท้องถิ่น  สปสช.จัดสรรเป็นค่าใช้จ่ายส่วนที่</a:t>
                      </a:r>
                      <a:r>
                        <a:rPr lang="th-TH" sz="2600" b="1" i="0" kern="1200" baseline="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en-US" sz="2600" b="1" i="0" kern="1200" baseline="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(</a:t>
                      </a:r>
                      <a:r>
                        <a:rPr lang="th-TH" sz="2600" b="1" i="0" kern="1200" baseline="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ค</a:t>
                      </a:r>
                      <a:r>
                        <a:rPr lang="en-US" sz="2600" b="1" i="0" kern="1200" baseline="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) P&amp;P Basic service</a:t>
                      </a:r>
                      <a:r>
                        <a:rPr lang="th-TH" sz="2600" b="1" i="0" kern="1200" baseline="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ตามจำนวน ปชก. </a:t>
                      </a:r>
                      <a:r>
                        <a:rPr lang="th-TH" sz="2600" b="1" i="0" kern="12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(ยังกันไว้ที่ส่วนกลาง)</a:t>
                      </a:r>
                      <a:endParaRPr lang="en-US" sz="2600" b="1" i="0" kern="1200" baseline="0" dirty="0" smtClean="0">
                        <a:solidFill>
                          <a:srgbClr val="FF0000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8791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4463579"/>
              </p:ext>
            </p:extLst>
          </p:nvPr>
        </p:nvGraphicFramePr>
        <p:xfrm>
          <a:off x="-32" y="520338"/>
          <a:ext cx="9144032" cy="623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617"/>
                <a:gridCol w="7255415"/>
              </a:tblGrid>
              <a:tr h="4044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กรอบแนวทางและหลักเกณฑ์กลาง</a:t>
                      </a:r>
                      <a:endParaRPr lang="th-TH" sz="2800" b="1" baseline="0" dirty="0">
                        <a:solidFill>
                          <a:srgbClr val="0000FF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4641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ไม่น้อยกว่า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20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บาท/คน</a:t>
                      </a:r>
                      <a:endParaRPr lang="th-TH" sz="2400" b="1" baseline="0" dirty="0">
                        <a:solidFill>
                          <a:srgbClr val="0000FF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-2682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จ่ายตามเกณฑ์คุณภาพผลงานบริการ รวมกับเงินปฐมภูมิตามเกณฑ์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QOF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</a:t>
                      </a:r>
                      <a:r>
                        <a:rPr lang="th-TH" sz="24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โดยจ่ายให้หน่วยบริการ/สถานบริการ </a:t>
                      </a:r>
                      <a:endParaRPr lang="th-TH" sz="2400" b="1" baseline="0" dirty="0">
                        <a:solidFill>
                          <a:srgbClr val="0000FF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64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(2)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ไม่เกิน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8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บาท/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คน </a:t>
                      </a:r>
                      <a:endParaRPr lang="th-TH" sz="2400" b="1" baseline="0" dirty="0">
                        <a:solidFill>
                          <a:srgbClr val="0000FF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จ่ายเป็นค่าบริการที่ต้องการเร่งรัดการเข้าถึงบริการตามนโยบายหรือแก้ปัญหาพื้นที่ระดับเขต/จังหวัด ตามความจำเป็นทางสุขภาพ </a:t>
                      </a:r>
                      <a:r>
                        <a:rPr lang="th-TH" sz="24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โดยจ่ายให้หน่วยบริการ/สถานบริการ/หน่วยงานภาครัฐ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(กันส่วนหนึ่งจ่ายให้สถานบริการ สธ.ที่ดูแลฝากครรภ์ “ฝากท้องทุกที่ ฟรีทุกสิทธิ” เช่น รพ.ส่งเสริมสุขภาพ ของกรมอนามัย)</a:t>
                      </a:r>
                      <a:endParaRPr lang="th-TH" sz="2400" b="1" baseline="0" dirty="0" smtClean="0">
                        <a:solidFill>
                          <a:srgbClr val="FF0000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64035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(3)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ไม่เกิน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5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บาท/  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คน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2400" b="1" baseline="0" dirty="0">
                        <a:solidFill>
                          <a:srgbClr val="0000FF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เป็นค่าสนับสนุนและส่งเสริมการจัดบริการสร้างเสริมสุขภาพและป้องกันโรค และบริการปฐมภูมิ เพื่อแก้ไขปัญหาเฉพาะพื้นที่หรือตามนโยบาย การกำกับติดตาม/ประเมินผล การมีข้อมูลเชิงประจักษ์ การสนับสนุนการมีส่วนร่วมของภาคประชาชนหรือภาคีที่เกี่ยวข้อง </a:t>
                      </a:r>
                      <a:r>
                        <a:rPr lang="th-TH" sz="24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โดยจ่ายให้หน่วยบริการ/สถานบริการ/หน่วยงานภาครัฐ</a:t>
                      </a:r>
                      <a:endParaRPr lang="th-TH" sz="2400" b="1" baseline="0" dirty="0" smtClean="0">
                        <a:solidFill>
                          <a:srgbClr val="0000FF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662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(4)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ส่วนที่เหลือ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ประมาณ 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189.70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บาท/คน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2400" b="1" baseline="0" dirty="0">
                        <a:solidFill>
                          <a:srgbClr val="0000FF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ป็นค่าใช้จ่ายเพื่อจัดบริการสร้างเสริมสุขภาพและป้องกันโรคตามชุดสิทธิประโยชน์แก่ประชาชนทุกคนที่ใช้บริการที่หน่วยบริการ สถานบริการหรือในชุมชน โดยจ่ายแบบเหมาจ่ายต่อคนที่อาจปรับด้วยโครงสร้างอายุ/ผลงานบริการ และหรือจ่ายตามรายการบริการ </a:t>
                      </a:r>
                      <a:r>
                        <a:rPr lang="th-TH" sz="24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โดยจ่ายให้หน่วยบริการ /สถานบริการ 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(สำหรับภาครัฐจะหักเงินเดือน จากเงินส่วนนี้)</a:t>
                      </a:r>
                      <a:endParaRPr lang="th-TH" sz="2400" b="1" baseline="0" dirty="0">
                        <a:solidFill>
                          <a:srgbClr val="FF0000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3061"/>
            <a:ext cx="9143999" cy="6400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P&amp;P basic  services 222.70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บาท/คน</a:t>
            </a:r>
          </a:p>
        </p:txBody>
      </p:sp>
    </p:spTree>
    <p:extLst>
      <p:ext uri="{BB962C8B-B14F-4D97-AF65-F5344CB8AC3E}">
        <p14:creationId xmlns="" xmlns:p14="http://schemas.microsoft.com/office/powerpoint/2010/main" val="128921189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8555"/>
            <a:ext cx="9144001" cy="614363"/>
          </a:xfrm>
          <a:solidFill>
            <a:srgbClr val="0000FF"/>
          </a:solidFill>
          <a:ln w="19050">
            <a:noFill/>
          </a:ln>
        </p:spPr>
        <p:txBody>
          <a:bodyPr>
            <a:no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กรอบการบริหาร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งบบริการ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P&amp;P Basic  Services </a:t>
            </a:r>
            <a:r>
              <a:rPr lang="th-TH" sz="4400" b="1" dirty="0" smtClean="0">
                <a:solidFill>
                  <a:schemeClr val="bg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ปี </a:t>
            </a:r>
            <a:r>
              <a:rPr lang="en-US" sz="4400" b="1" dirty="0" smtClean="0">
                <a:solidFill>
                  <a:schemeClr val="bg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2559</a:t>
            </a:r>
            <a:endParaRPr lang="th-TH" sz="4400" dirty="0"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070" y="675167"/>
            <a:ext cx="8699862" cy="7486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3000" b="1" dirty="0" smtClean="0">
              <a:solidFill>
                <a:srgbClr val="0000FF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ctr"/>
            <a:r>
              <a:rPr lang="th-TH" sz="30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งบค่าบริการ</a:t>
            </a:r>
            <a:r>
              <a:rPr lang="en-US" sz="30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P&amp;P Basic Services</a:t>
            </a:r>
            <a:r>
              <a:rPr lang="th-TH" sz="30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r>
              <a:rPr lang="en-US" sz="30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222.70 </a:t>
            </a:r>
            <a:r>
              <a:rPr lang="th-TH" sz="30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บาท</a:t>
            </a:r>
            <a:r>
              <a:rPr lang="en-US" sz="30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/</a:t>
            </a:r>
            <a:r>
              <a:rPr lang="th-TH" sz="30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ปชก.ผู้มีสิทธิ </a:t>
            </a:r>
            <a:r>
              <a:rPr lang="en-GB" sz="30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65.323 </a:t>
            </a:r>
            <a:r>
              <a:rPr lang="th-TH" sz="3000" b="1" dirty="0" smtClean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ล้านคน</a:t>
            </a:r>
          </a:p>
          <a:p>
            <a:pPr algn="ctr"/>
            <a:endParaRPr lang="th-TH" sz="3000" b="1" dirty="0">
              <a:solidFill>
                <a:srgbClr val="0000FF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" name="Right Arrow 6"/>
          <p:cNvSpPr/>
          <p:nvPr/>
        </p:nvSpPr>
        <p:spPr>
          <a:xfrm rot="5400000">
            <a:off x="4357686" y="1459351"/>
            <a:ext cx="428628" cy="428628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6"/>
          <p:cNvSpPr/>
          <p:nvPr/>
        </p:nvSpPr>
        <p:spPr>
          <a:xfrm rot="5400000">
            <a:off x="4364013" y="2902604"/>
            <a:ext cx="487412" cy="500066"/>
          </a:xfrm>
          <a:prstGeom prst="rightArrow">
            <a:avLst>
              <a:gd name="adj1" fmla="val 50000"/>
              <a:gd name="adj2" fmla="val 45224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09006" y="1927168"/>
            <a:ext cx="8765177" cy="95410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จัดสรรเงินเป็น 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Global budget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ระดับเขตตามจำนวนประชากรไทย  สัดส่วน 40: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60</a:t>
            </a:r>
            <a:endParaRPr lang="th-TH" sz="24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ctr" fontAlgn="ctr">
              <a:spcBef>
                <a:spcPts val="0"/>
              </a:spcBef>
              <a:spcAft>
                <a:spcPts val="0"/>
              </a:spcAft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โครงสร้างกลุ่มอายุ (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Age </a:t>
            </a:r>
            <a:r>
              <a:rPr lang="en-US" sz="28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adj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)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(+/- 10%) 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จำนวนประชากรทุกสิทธิ (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Flat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rate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56756" y="4688852"/>
          <a:ext cx="8821783" cy="1314963"/>
        </p:xfrm>
        <a:graphic>
          <a:graphicData uri="http://schemas.openxmlformats.org/drawingml/2006/table">
            <a:tbl>
              <a:tblPr/>
              <a:tblGrid>
                <a:gridCol w="2081430"/>
                <a:gridCol w="2158353"/>
                <a:gridCol w="2266269"/>
                <a:gridCol w="2315731"/>
              </a:tblGrid>
              <a:tr h="33960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กรอบแนวทางและหลักเกณฑ์กลางการจ่ายค่าใช้จ่าย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863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1.P&amp;P_QOF</a:t>
                      </a:r>
                    </a:p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คุณภาพผลงานบริการ</a:t>
                      </a:r>
                      <a:endParaRPr lang="en-US" sz="1400" b="1" i="0" u="none" strike="noStrike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ctr"/>
                      <a:r>
                        <a:rPr lang="th-TH" sz="14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ไม่น้อยกว่า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บาทต่อคน</a:t>
                      </a:r>
                      <a:endParaRPr lang="th-TH" sz="1400" b="1" i="0" u="none" strike="noStrike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2.P&amp;P_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</a:t>
                      </a:r>
                      <a:endParaRPr lang="en-US" sz="1600" b="1" i="0" u="none" strike="noStrike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แก้ปัญหาพื้นที่</a:t>
                      </a:r>
                      <a:br>
                        <a:rPr lang="th-TH" sz="16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6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th-TH" sz="16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บาทต่อคน</a:t>
                      </a:r>
                      <a:endParaRPr lang="th-TH" sz="1600" b="1" i="0" u="none" strike="noStrike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3.P&amp;P_D</a:t>
                      </a:r>
                    </a:p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สนับสนุน</a:t>
                      </a:r>
                      <a:br>
                        <a:rPr lang="th-TH" sz="16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6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 </a:t>
                      </a:r>
                      <a:r>
                        <a:rPr lang="th-TH" sz="16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บาทต่อคน </a:t>
                      </a:r>
                      <a:endParaRPr lang="th-TH" sz="1600" b="1" i="0" u="none" strike="noStrike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4.P&amp;P_Basic</a:t>
                      </a:r>
                    </a:p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จัดสรรหน่วยบริการ</a:t>
                      </a:r>
                      <a:br>
                        <a:rPr lang="th-TH" sz="16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6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(ประมาณ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189.70</a:t>
                      </a:r>
                      <a:r>
                        <a:rPr lang="th-TH" sz="16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บาทต่อคนรวมค่าแรง)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600" b="1" i="0" u="none" strike="noStrike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274320" y="3448594"/>
            <a:ext cx="8595360" cy="757646"/>
          </a:xfrm>
          <a:solidFill>
            <a:schemeClr val="bg1"/>
          </a:solidFill>
        </p:spPr>
        <p:txBody>
          <a:bodyPr/>
          <a:lstStyle/>
          <a:p>
            <a:pPr marL="514350" indent="-514350" algn="ctr">
              <a:buNone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หลักเกณฑ์การจ่ายค่าใช้จ่าย ให้เป็นไปตามกรอบแนวทางและหลักเกณฑ์กลางโดยระดับเขตสามารถเพิ่มเติมหลักเกณฑ์กลางได้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โดยต้องผ่านความเห็นชอบจาก 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อปสข.</a:t>
            </a:r>
            <a:endParaRPr lang="en-US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ight Arrow 6"/>
          <p:cNvSpPr/>
          <p:nvPr/>
        </p:nvSpPr>
        <p:spPr>
          <a:xfrm rot="5400000">
            <a:off x="4366394" y="4237386"/>
            <a:ext cx="428628" cy="428628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6" grpId="0" animBg="1"/>
      <p:bldP spid="10" grpId="0" animBg="1"/>
      <p:bldP spid="12" grpId="0" animBg="1"/>
      <p:bldP spid="14" grpId="0" build="p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ตาราง 45"/>
          <p:cNvGraphicFramePr>
            <a:graphicFrameLocks noGrp="1"/>
          </p:cNvGraphicFramePr>
          <p:nvPr/>
        </p:nvGraphicFramePr>
        <p:xfrm>
          <a:off x="0" y="1805053"/>
          <a:ext cx="9067800" cy="3387631"/>
        </p:xfrm>
        <a:graphic>
          <a:graphicData uri="http://schemas.openxmlformats.org/drawingml/2006/table">
            <a:tbl>
              <a:tblPr/>
              <a:tblGrid>
                <a:gridCol w="1827240"/>
                <a:gridCol w="1708353"/>
                <a:gridCol w="1771488"/>
                <a:gridCol w="1860061"/>
                <a:gridCol w="1900658"/>
              </a:tblGrid>
              <a:tr h="522511"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งบ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P&amp;P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ในชุมชน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(กองทุนท้องถิ่น)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 </a:t>
                      </a:r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</a:t>
                      </a:r>
                      <a:r>
                        <a:rPr lang="th-TH" sz="16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คน</a:t>
                      </a:r>
                      <a:endParaRPr lang="th-TH" sz="1600" b="1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ctr"/>
                      <a:endParaRPr lang="th-TH" sz="14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2.P&amp;P basic services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222.70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คน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44535">
                <a:tc v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2.1.P&amp;P_QOF</a:t>
                      </a:r>
                    </a:p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คุณภาพบริการ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ctr"/>
                      <a:r>
                        <a:rPr lang="th-TH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ไม่น้อยกว่า</a:t>
                      </a: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</a:t>
                      </a:r>
                      <a:r>
                        <a:rPr lang="th-TH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บาทต่อคน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2.2.P&amp;P_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แก้ปัญหาพื้นที่</a:t>
                      </a:r>
                      <a:b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 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บาทต่อคน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2.3.P&amp;P_D</a:t>
                      </a:r>
                    </a:p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สนับสนุน</a:t>
                      </a:r>
                      <a:b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 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บาทต่อคน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2.4.P&amp;P_Basic</a:t>
                      </a:r>
                    </a:p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จัดสรรหน่วยบริการ</a:t>
                      </a:r>
                      <a:b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(ประมาณ 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190.11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บาทต่อคนรวมค่าแรง)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400" b="1" i="0" u="none" strike="noStrike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41018">
                <a:tc>
                  <a:txBody>
                    <a:bodyPr/>
                    <a:lstStyle/>
                    <a:p>
                      <a:pPr algn="l" fontAlgn="ctr"/>
                      <a:endParaRPr lang="th-TH" sz="1100" b="0" kern="1200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ctr"/>
                      <a:r>
                        <a:rPr lang="th-TH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ให้</a:t>
                      </a: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กองทุนฯและท้องถิ่นสมทบ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จ่ายตามเกณฑ์คุณภาพและผลงานบริการปฐมภูมิ</a:t>
                      </a:r>
                    </a:p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จ่ายให้หน่วยบริการ/สถานบริการ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 fontAlgn="ctr">
                        <a:buFont typeface="Wingdings" pitchFamily="2" charset="2"/>
                        <a:buChar char="l"/>
                      </a:pP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เป็นค่าใช้จ่ายบริการ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PP 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ต้องการเร่งรัดการเข้าถึงบริการตามนโยบายหรือแก้ปัญหาพื้นที่ระดับเขต/จังหวัดตามความจำเป็นทางสุขภาพ</a:t>
                      </a:r>
                    </a:p>
                    <a:p>
                      <a:pPr marL="174625" indent="-174625" algn="l" fontAlgn="ctr">
                        <a:buFont typeface="Wingdings" pitchFamily="2" charset="2"/>
                        <a:buNone/>
                      </a:pPr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จ่ายให้หน่วยบริการ/สถานบริการ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 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หน่วยงานภาครัฐ</a:t>
                      </a:r>
                    </a:p>
                    <a:p>
                      <a:pPr marL="174625" indent="-174625" algn="l" fontAlgn="ctr">
                        <a:buFont typeface="Wingdings" pitchFamily="2" charset="2"/>
                        <a:buChar char="l"/>
                      </a:pPr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 fontAlgn="ctr">
                        <a:buFont typeface="Wingdings" pitchFamily="2" charset="2"/>
                        <a:buChar char="l"/>
                      </a:pPr>
                      <a:r>
                        <a:rPr lang="th-TH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จ่ายเพื่อสนับสนุนและส่งเสริมการจัดบริการ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PP</a:t>
                      </a:r>
                      <a:r>
                        <a:rPr lang="th-TH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 การกำกับติดตามละประเมินผล</a:t>
                      </a:r>
                      <a:r>
                        <a:rPr lang="th-TH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 </a:t>
                      </a:r>
                      <a:r>
                        <a:rPr lang="th-TH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การมีข้อมูลเชิงประจักษ์เกี่ยวกับประสิทธิภาพประสิทธิผลการบริการ เพื่อ</a:t>
                      </a:r>
                      <a:r>
                        <a:rPr lang="th-TH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เพิ่มการเข้าถึงหรือคุณภาพบริการ</a:t>
                      </a:r>
                      <a:r>
                        <a:rPr lang="th-TH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  </a:t>
                      </a:r>
                    </a:p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จ่ายให้หน่วยบริการ/สถานบริการ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 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หน่วยงานภาครัฐ</a:t>
                      </a:r>
                    </a:p>
                    <a:p>
                      <a:pPr marL="174625" indent="-174625" algn="l" fontAlgn="ctr">
                        <a:buFont typeface="Wingdings" pitchFamily="2" charset="2"/>
                        <a:buNone/>
                      </a:pPr>
                      <a:endParaRPr lang="th-TH" sz="1100" b="0" i="0" u="none" strike="noStrike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Wingding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th-TH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 </a:t>
                      </a:r>
                      <a:r>
                        <a:rPr lang="th-TH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เพื่อจัดบริการ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 P&amp;P</a:t>
                      </a:r>
                      <a:r>
                        <a:rPr lang="th-TH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 ตามชุดสิทธิประโยชน์แก่ประชาชนไทยทุกคนที่ใช้บริการที่หน่วยบริการ สถานบริการ หรือในชุมชน</a:t>
                      </a:r>
                    </a:p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h-TH" sz="1100" b="0" i="0" u="none" strike="noStrike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Wingdings"/>
                      </a:endParaRPr>
                    </a:p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h-TH" sz="1100" b="0" i="0" u="none" strike="noStrike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Wingdings"/>
                      </a:endParaRPr>
                    </a:p>
                    <a:p>
                      <a:pPr marL="174625" marR="0" indent="-174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th-TH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จ่ายเหมาจ่ายต่อคนตาม</a:t>
                      </a:r>
                      <a:r>
                        <a:rPr lang="th-TH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ปรับตามโครงสร้างอายุ / ผลงานบริการ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P&amp;P</a:t>
                      </a:r>
                      <a:r>
                        <a:rPr lang="th-TH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 </a:t>
                      </a:r>
                      <a:r>
                        <a:rPr lang="th-TH" sz="1100" b="0" i="0" u="none" strike="noStrike" baseline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ไตรมาส</a:t>
                      </a:r>
                      <a:r>
                        <a:rPr lang="th-TH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3,4 </a:t>
                      </a:r>
                      <a:r>
                        <a:rPr lang="th-TH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ปี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57 </a:t>
                      </a:r>
                      <a:r>
                        <a:rPr lang="th-TH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และ</a:t>
                      </a:r>
                      <a:r>
                        <a:rPr lang="th-TH" sz="1100" b="0" i="0" u="none" strike="noStrike" baseline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ไตรมาส</a:t>
                      </a:r>
                      <a:r>
                        <a:rPr lang="th-TH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1,2 </a:t>
                      </a:r>
                      <a:r>
                        <a:rPr lang="th-TH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ปี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58  </a:t>
                      </a:r>
                      <a:r>
                        <a:rPr lang="th-TH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สัดส่วน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60:40</a:t>
                      </a:r>
                      <a:endParaRPr lang="th-TH" sz="1100" b="0" i="0" u="none" strike="noStrike" baseline="0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Wingding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2224650" y="2032097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ctr"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h-TH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 </a:t>
            </a: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</a:t>
            </a: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223.11 </a:t>
            </a:r>
            <a:r>
              <a:rPr lang="th-TH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 /คน)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0" y="5240875"/>
          <a:ext cx="9144000" cy="861232"/>
        </p:xfrm>
        <a:graphic>
          <a:graphicData uri="http://schemas.openxmlformats.org/drawingml/2006/table">
            <a:tbl>
              <a:tblPr/>
              <a:tblGrid>
                <a:gridCol w="1842595"/>
                <a:gridCol w="1722709"/>
                <a:gridCol w="1786374"/>
                <a:gridCol w="1875692"/>
                <a:gridCol w="1916630"/>
              </a:tblGrid>
              <a:tr h="430616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b="1" i="0" u="none" strike="noStrike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อปสข</a:t>
                      </a:r>
                      <a:r>
                        <a:rPr lang="th-TH" sz="20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อนุมัติ กรอบวงเงิน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061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4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บ/คน</a:t>
                      </a:r>
                      <a:endParaRPr lang="th-TH" sz="1400" b="1" i="0" u="none" strike="noStrike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บ/คน</a:t>
                      </a:r>
                      <a:endParaRPr lang="th-TH" sz="1400" b="1" i="0" u="none" strike="noStrike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บ/คน</a:t>
                      </a:r>
                      <a:endParaRPr lang="th-TH" sz="1400" b="1" i="0" u="none" strike="noStrike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บ/คน</a:t>
                      </a:r>
                      <a:endParaRPr lang="th-TH" sz="1400" b="1" i="0" u="none" strike="noStrike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90.11</a:t>
                      </a:r>
                      <a:r>
                        <a:rPr lang="th-TH" sz="1400" b="1" i="0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บ/คน </a:t>
                      </a:r>
                      <a:endParaRPr lang="th-TH" sz="1400" b="1" i="0" u="none" strike="noStrike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1413162" y="6263038"/>
            <a:ext cx="568828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b="1" kern="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โดยรายละเอียดการจัดสรร ให้เป็นไปตามคณะทำงาน</a:t>
            </a:r>
            <a:r>
              <a:rPr lang="en-US" sz="2000" b="1" kern="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P&amp;P 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ระดับเขต กำหนด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1413164" y="142506"/>
            <a:ext cx="7018317" cy="463136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กรอบการบริหารงบ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P&amp;P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ระดับเขต</a:t>
            </a:r>
            <a:r>
              <a:rPr kumimoji="0" lang="th-TH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3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ปี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2559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351822" y="724399"/>
            <a:ext cx="6974006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เขต</a:t>
            </a:r>
            <a:r>
              <a:rPr lang="en-US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นครสวรรค์ งบรวม</a:t>
            </a:r>
            <a:r>
              <a:rPr lang="en-US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718,503,646.13</a:t>
            </a: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บาท </a:t>
            </a:r>
            <a:endParaRPr lang="en-US" sz="28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4690756" y="1377538"/>
            <a:ext cx="325242" cy="3211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3543" y="5279365"/>
            <a:ext cx="3022169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16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รวมทั้งหมด </a:t>
            </a:r>
            <a:r>
              <a:rPr lang="en-US" sz="16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268.11 </a:t>
            </a:r>
            <a:r>
              <a:rPr lang="th-TH" sz="16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บาท/คน)</a:t>
            </a:r>
            <a:endParaRPr lang="th-TH" sz="16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2317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9" y="510325"/>
            <a:ext cx="90727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เป้าประสงค์</a:t>
            </a:r>
            <a:endParaRPr lang="en-US" sz="54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เพื่อลดปัจจัยเสี่ยงทางสุขภาพ อัตราป่วย/อัตราตายที่เป็นภาระโรคของประเทศ</a:t>
            </a:r>
          </a:p>
          <a:p>
            <a:pPr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เพื่อเพิ่มการเข้าถึงบริการสร้างเสริมสุขภาพและป้องกันโรค</a:t>
            </a: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ตามสิทธิประโยชน์</a:t>
            </a:r>
            <a:r>
              <a:rPr lang="en-US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*</a:t>
            </a: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ของ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ประชาชนกลุ่ม</a:t>
            </a: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วัย</a:t>
            </a:r>
            <a:endParaRPr lang="th-TH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035" y="3860241"/>
            <a:ext cx="8511658" cy="138499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สิทธิประโยชน์ปี</a:t>
            </a:r>
            <a:r>
              <a:rPr lang="en-US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59 </a:t>
            </a: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อยู่ระหว่างการทบทวนกับหน่วยงานที่เกี่ยวข้องเพื่อเสนอ     คณะกรรมการฯประกาศใช้เป็น ประเภทและขอบเขตบริการสร้างเสริมสุขภาพและป้องกันโรค สำหรับประชาชนคนไทย ในระบบหลักประกันสุขภาพแห่งชาติ พ.ศ. </a:t>
            </a:r>
            <a:r>
              <a:rPr lang="en-US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2559</a:t>
            </a:r>
            <a:endParaRPr lang="th-TH" sz="2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74C1D-618B-48C6-AFF4-0211560AC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4936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ชื่อเรื่อง 1"/>
          <p:cNvSpPr>
            <a:spLocks noGrp="1"/>
          </p:cNvSpPr>
          <p:nvPr>
            <p:ph type="title"/>
          </p:nvPr>
        </p:nvSpPr>
        <p:spPr>
          <a:xfrm>
            <a:off x="-32" y="-24"/>
            <a:ext cx="9144032" cy="1143008"/>
          </a:xfrm>
          <a:solidFill>
            <a:srgbClr val="0000FF"/>
          </a:solidFill>
        </p:spPr>
        <p:txBody>
          <a:bodyPr>
            <a:normAutofit/>
          </a:bodyPr>
          <a:lstStyle/>
          <a:p>
            <a:pPr fontAlgn="ctr"/>
            <a:r>
              <a:rPr lang="th-TH" sz="2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</a:t>
            </a:r>
            <a:r>
              <a:rPr lang="en-US" sz="2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P&amp;P_ A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แก้ปัญหาพื้นที่  ( 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บาท /คน )</a:t>
            </a:r>
            <a:b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วงเงิน </a:t>
            </a:r>
            <a:r>
              <a:rPr lang="en-US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21,438,904.00 </a:t>
            </a:r>
            <a:r>
              <a:rPr lang="th-TH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endParaRPr lang="th-TH" sz="27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7849096"/>
              </p:ext>
            </p:extLst>
          </p:nvPr>
        </p:nvGraphicFramePr>
        <p:xfrm>
          <a:off x="107504" y="1451642"/>
          <a:ext cx="8856984" cy="2428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2428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เกณฑ์การจ่าย</a:t>
                      </a:r>
                    </a:p>
                    <a:p>
                      <a:endParaRPr lang="th-TH" sz="2400" b="0" kern="1200" dirty="0" smtClean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h-TH" sz="2400" b="0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็นค่าใช้จ่ายบริการสร้างเสริมสุขภาพและป้องกันโรคที่ต้องการเร่งรัดการเข้าถึงบริการตามนโยบายหรือแก้ปัญหาพื้นที่ระดับเขต/จังหวัดตามความจำเป็นทางด้านสุขภาพ</a:t>
                      </a:r>
                      <a:endParaRPr lang="th-TH" sz="2400" b="0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3338371"/>
              </p:ext>
            </p:extLst>
          </p:nvPr>
        </p:nvGraphicFramePr>
        <p:xfrm>
          <a:off x="126937" y="4362993"/>
          <a:ext cx="8886435" cy="653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892"/>
                <a:gridCol w="6648543"/>
              </a:tblGrid>
              <a:tr h="653143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ผู้รับค่าใช้จ่าย</a:t>
                      </a:r>
                      <a:endParaRPr lang="th-TH" sz="20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lvl="0" indent="-361950" algn="l">
                        <a:buFont typeface="Arial" pitchFamily="34" charset="0"/>
                        <a:buNone/>
                      </a:pPr>
                      <a:r>
                        <a:rPr lang="th-TH" sz="20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หน่วยบริการ/สถานบริการ/ หน่วยงานภาครัฐ</a:t>
                      </a:r>
                      <a:endParaRPr lang="th-TH" sz="20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879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ชื่อเรื่อง 1"/>
          <p:cNvSpPr>
            <a:spLocks noGrp="1"/>
          </p:cNvSpPr>
          <p:nvPr>
            <p:ph type="title"/>
          </p:nvPr>
        </p:nvSpPr>
        <p:spPr>
          <a:xfrm>
            <a:off x="-32" y="-24"/>
            <a:ext cx="9144032" cy="908744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lvl="0"/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งบสนับสนุนและส่งเสริมการจัดบริการฯ 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P&amp;P_D ( 5 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คน)</a:t>
            </a:r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วงเงิน</a:t>
            </a:r>
            <a:r>
              <a:rPr lang="en-US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399</a:t>
            </a:r>
            <a:r>
              <a:rPr lang="th-TH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315.00</a:t>
            </a:r>
            <a:r>
              <a:rPr lang="th-TH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4329024"/>
              </p:ext>
            </p:extLst>
          </p:nvPr>
        </p:nvGraphicFramePr>
        <p:xfrm>
          <a:off x="107504" y="1268760"/>
          <a:ext cx="885698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2928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เกณฑ์การจ่าย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h-TH" sz="2400" b="0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สนับสนุนและส่งเสริมการพัฒนาระบบจัดบริการ สร้างเสริมสุขภาพและป้องกันโรคและบริการปฐมภูมิ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h-TH" sz="2400" b="0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การกำกับติดตามและประเมินผล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h-TH" sz="2400" b="0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การมีข้อมูลเชิงประจักษ์เกี่ยวกับประสิทธิภาพ ประสิทธิผลการบริการ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h-TH" sz="2400" b="0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เพื่อเพิ่มการเข้าถึงหรือคุณภาพบริการ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h-TH" sz="2400" b="0" kern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การสนับสนุนการมีส่วนร่วมของภาคประชาชนหรือหน่วยงานภาคีที่เกี่ยวข้อง</a:t>
                      </a:r>
                      <a:endParaRPr lang="th-TH" sz="2400" b="0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3338371"/>
              </p:ext>
            </p:extLst>
          </p:nvPr>
        </p:nvGraphicFramePr>
        <p:xfrm>
          <a:off x="126937" y="4633245"/>
          <a:ext cx="8886435" cy="653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892"/>
                <a:gridCol w="6648543"/>
              </a:tblGrid>
              <a:tr h="653143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ผู้รับค่าใช้จ่าย</a:t>
                      </a:r>
                      <a:endParaRPr lang="th-TH" sz="20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lvl="0" indent="-361950" algn="l">
                        <a:buFont typeface="Arial" pitchFamily="34" charset="0"/>
                        <a:buNone/>
                      </a:pPr>
                      <a:r>
                        <a:rPr lang="th-TH" sz="200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หน่วยบริการ/สถานบริการ/ หน่วยงานภาครัฐ</a:t>
                      </a:r>
                      <a:endParaRPr lang="th-TH" sz="20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4346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84628" y="1732724"/>
            <a:ext cx="8143932" cy="4123454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624251" y="3050159"/>
            <a:ext cx="3357155" cy="9853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cs typeface="Tahoma" pitchFamily="34" charset="0"/>
              </a:rPr>
              <a:t>PROCEDURE</a:t>
            </a:r>
            <a:endParaRPr lang="en-US" sz="36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171321" y="1884299"/>
            <a:ext cx="3144647" cy="993013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cs typeface="Tahoma" pitchFamily="34" charset="0"/>
              </a:rPr>
              <a:t>PERSON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4587748" y="1901952"/>
            <a:ext cx="3239516" cy="938783"/>
          </a:xfrm>
          <a:prstGeom prst="roundRect">
            <a:avLst/>
          </a:prstGeom>
          <a:solidFill>
            <a:srgbClr val="339933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cs typeface="Tahoma" pitchFamily="34" charset="0"/>
              </a:rPr>
              <a:t>SERVICE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306286" y="3065399"/>
            <a:ext cx="2965268" cy="982345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cs typeface="Tahoma" pitchFamily="34" charset="0"/>
              </a:rPr>
              <a:t>DIAGNOSIS</a:t>
            </a:r>
            <a:endParaRPr lang="en-US" sz="36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280161" y="4276780"/>
            <a:ext cx="2973107" cy="987552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cs typeface="Tahoma" pitchFamily="34" charset="0"/>
              </a:rPr>
              <a:t>DRUG_OPD</a:t>
            </a:r>
            <a:endParaRPr lang="en-US" sz="36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40" name="ชื่อเรื่อง 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แฟ้มที่เกี่ยวข้องกับ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บริการสร้างเสริมสุขภาพและป้องกันโรค</a:t>
            </a:r>
            <a:endParaRPr lang="en-US" sz="4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571472" y="928670"/>
            <a:ext cx="8072494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ข้อมูลมาตรฐาน </a:t>
            </a: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43 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แฟ้ม </a:t>
            </a:r>
            <a:endParaRPr lang="en-US" sz="3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142876" y="6130373"/>
            <a:ext cx="8858280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ต้องส่งข้อมูลถูกต้องตามมาตรฐานการส่งข้อมูล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OP/PP </a:t>
            </a:r>
            <a:endParaRPr lang="en-US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ounded Rectangle 34"/>
          <p:cNvSpPr/>
          <p:nvPr/>
        </p:nvSpPr>
        <p:spPr bwMode="auto">
          <a:xfrm>
            <a:off x="4724401" y="4324677"/>
            <a:ext cx="3583576" cy="987552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cs typeface="Tahoma" pitchFamily="34" charset="0"/>
              </a:rPr>
              <a:t>CHARGE_OPD</a:t>
            </a:r>
            <a:endParaRPr lang="en-US" sz="36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3707" y="5540991"/>
            <a:ext cx="75881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สามารถตรวจสอบข้อมูลในการส่งออกด้วยโปรแกรม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OP43F_Analysis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0900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19200" y="228600"/>
            <a:ext cx="7543800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ข้อมูลที่ใช้ประกอบการจัดสรร ปี 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2558 </a:t>
            </a:r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70709"/>
          </a:xfrm>
          <a:solidFill>
            <a:srgbClr val="0000FF"/>
          </a:solidFill>
        </p:spPr>
        <p:txBody>
          <a:bodyPr/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ข้อมูลที่ใช้ประกอบการจัดสรร/กำกับติดตาม (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P&amp;P Work Load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278674" y="1108165"/>
            <a:ext cx="86106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ผลงานตามเงื่อนไขการบันทึกข้อมูลในแต่ละกิจกรรม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4214948" y="755468"/>
            <a:ext cx="428628" cy="3633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39189" y="1828800"/>
          <a:ext cx="898724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510"/>
                <a:gridCol w="4020080"/>
                <a:gridCol w="4417656"/>
              </a:tblGrid>
              <a:tr h="4005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1.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บริการฝากครรภ์ (ตามเกณฑ์)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ANC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</a:tr>
              <a:tr h="4005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2.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บริการตรวจหลังคลอด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Postnatal</a:t>
                      </a:r>
                      <a:endParaRPr lang="th-TH" sz="28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</a:tr>
              <a:tr h="4005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3.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บริการวางแผนครอบครัว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FP</a:t>
                      </a:r>
                      <a:endParaRPr lang="th-TH" sz="28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</a:tr>
              <a:tr h="4005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4.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บริการวัคซีนตามโปรแกรมพื้นฐาน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EPI</a:t>
                      </a:r>
                      <a:endParaRPr lang="th-TH" sz="28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</a:tr>
              <a:tr h="4005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5.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การตรวจประเมินพัฒนาการเด็ก </a:t>
                      </a:r>
                      <a:r>
                        <a:rPr lang="en-US" sz="16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  <a:sym typeface="Wingdings 2"/>
                        </a:rPr>
                        <a:t>(0-5</a:t>
                      </a:r>
                      <a:r>
                        <a:rPr lang="th-TH" sz="16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ปี)</a:t>
                      </a:r>
                      <a:endParaRPr lang="th-TH" sz="16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Nutrition</a:t>
                      </a:r>
                      <a:endParaRPr lang="th-TH" sz="28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</a:tr>
              <a:tr h="44772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6.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งานอนามัยโรงเรียน</a:t>
                      </a:r>
                      <a:r>
                        <a:rPr lang="en-US" sz="16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endParaRPr lang="th-TH" sz="1600" b="1" kern="0" dirty="0" smtClean="0">
                        <a:solidFill>
                          <a:srgbClr val="0000FF"/>
                        </a:solidFill>
                        <a:latin typeface="Arial" pitchFamily="34" charset="0"/>
                        <a:ea typeface="Tahoma" pitchFamily="34" charset="0"/>
                        <a:cs typeface="Tahoma" pitchFamily="34" charset="0"/>
                        <a:sym typeface="Wingdings 2"/>
                      </a:endParaRPr>
                    </a:p>
                    <a:p>
                      <a:r>
                        <a:rPr lang="th-TH" sz="16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(ภาวะโภชนาการ</a:t>
                      </a:r>
                      <a:r>
                        <a:rPr lang="en-US" sz="16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6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  <a:sym typeface="Wingdings 2"/>
                        </a:rPr>
                        <a:t>6-12</a:t>
                      </a:r>
                      <a:r>
                        <a:rPr lang="th-TH" sz="16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  <a:sym typeface="Wingdings 2"/>
                        </a:rPr>
                        <a:t> </a:t>
                      </a:r>
                      <a:r>
                        <a:rPr lang="th-TH" sz="16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ปี)</a:t>
                      </a:r>
                      <a:endParaRPr lang="th-TH" sz="16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Nutrition</a:t>
                      </a:r>
                      <a:endParaRPr lang="th-TH" sz="28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</a:tr>
              <a:tr h="3534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7.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การตรวจคัดกรองมะเร็งปากมดลูก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Pap register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Service 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Z014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Z124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endParaRPr lang="th-TH" sz="24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</a:tr>
              <a:tr h="4005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8.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การตรวจคัดกรอง </a:t>
                      </a:r>
                      <a:r>
                        <a:rPr lang="en-US" sz="18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  <a:sym typeface="Wingdings 2"/>
                        </a:rPr>
                        <a:t>DM&amp;HT</a:t>
                      </a:r>
                      <a:r>
                        <a:rPr lang="th-TH" sz="18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  <a:sym typeface="Wingdings 2"/>
                        </a:rPr>
                        <a:t>  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NCD Screen</a:t>
                      </a:r>
                      <a:endParaRPr lang="th-TH" sz="28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FFCC">
                        <a:alpha val="56000"/>
                      </a:srgbClr>
                    </a:solidFill>
                  </a:tcPr>
                </a:tc>
              </a:tr>
              <a:tr h="4005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9.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การตรวจคัดกรองภาวะโรคซึมเศร้า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แฟ้ม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Diag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 Z133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8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73229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7017" y="256308"/>
            <a:ext cx="7811588" cy="1156855"/>
          </a:xfrm>
          <a:solidFill>
            <a:schemeClr val="accent5"/>
          </a:solidFill>
        </p:spPr>
        <p:txBody>
          <a:bodyPr/>
          <a:lstStyle/>
          <a:p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การกำกับติดตามผลการดำเนินงาน</a:t>
            </a:r>
            <a:b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ตามตัวชี้วัดร่วม </a:t>
            </a:r>
            <a:r>
              <a:rPr lang="th-TH" sz="40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th-TH" sz="40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สปสช.</a:t>
            </a:r>
            <a:endParaRPr lang="th-TH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79BFDD-4AC2-428E-9EBE-7FA6C797C8C3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323500" y="1830650"/>
            <a:ext cx="705643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ahoma" pitchFamily="34" charset="0"/>
                <a:cs typeface="Tahoma" pitchFamily="34" charset="0"/>
              </a:rPr>
              <a:t> กลุ่ม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มารดาและทารก 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	</a:t>
            </a:r>
            <a:endParaRPr lang="th-TH" sz="32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ahoma" pitchFamily="34" charset="0"/>
                <a:cs typeface="Tahoma" pitchFamily="34" charset="0"/>
              </a:rPr>
              <a:t> กลุ่ม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ปฐมวัย 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(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0-5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 ปี )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   	</a:t>
            </a:r>
            <a:endParaRPr lang="th-TH" sz="32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ahoma" pitchFamily="34" charset="0"/>
                <a:cs typeface="Tahoma" pitchFamily="34" charset="0"/>
              </a:rPr>
              <a:t> กลุ่ม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วัยเรียน 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		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	</a:t>
            </a:r>
            <a:endParaRPr lang="th-TH" sz="32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ahoma" pitchFamily="34" charset="0"/>
                <a:cs typeface="Tahoma" pitchFamily="34" charset="0"/>
              </a:rPr>
              <a:t> กลุ่ม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วัย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ทำงาน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กลุ่มวัยรุ่น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	</a:t>
            </a:r>
            <a:endParaRPr lang="th-TH" sz="32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ahoma" pitchFamily="34" charset="0"/>
                <a:cs typeface="Tahoma" pitchFamily="34" charset="0"/>
              </a:rPr>
              <a:t> กลุ่ม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สูงอายุ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		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	</a:t>
            </a:r>
            <a:endParaRPr lang="th-TH" sz="32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ahoma" pitchFamily="34" charset="0"/>
                <a:cs typeface="Tahoma" pitchFamily="34" charset="0"/>
              </a:rPr>
              <a:t> กลุ่มเป้าหมาย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เฉพาะ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	</a:t>
            </a:r>
            <a:endParaRPr lang="th-TH" sz="3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6371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6321059"/>
              </p:ext>
            </p:extLst>
          </p:nvPr>
        </p:nvGraphicFramePr>
        <p:xfrm>
          <a:off x="2" y="1219199"/>
          <a:ext cx="9067798" cy="5347214"/>
        </p:xfrm>
        <a:graphic>
          <a:graphicData uri="http://schemas.openxmlformats.org/drawingml/2006/table">
            <a:tbl>
              <a:tblPr/>
              <a:tblGrid>
                <a:gridCol w="1219198"/>
                <a:gridCol w="6324600"/>
                <a:gridCol w="1524000"/>
              </a:tblGrid>
              <a:tr h="470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ลำดับ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45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ตัวชี้วัดกลาง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ร้อยละของหญิงตั้งครรภ์ได้รับฝากครรภ์ครั้งแรกก่อน 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สัปดาห์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ร้อยละของหญิงตั้งครรภ์ฝากครรภ์ครบ 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ครั้งตามเกณฑ์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ความสะสมความครอบคลุมการตรวจคัดกรองมะเร็งปากมดลูกในสตรี 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 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 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  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ภายใน 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ปี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5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ตัวชี้วัดระดับพื้นที่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5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0" y="152400"/>
            <a:ext cx="9144000" cy="10668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QOF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ด้านที่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คุณภาพและผลงานการจัดบริการสร้างเสริมสุขภาพและป้องกันโรค  เขต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ปี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  <a:endParaRPr lang="en-U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290663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24"/>
          <p:cNvSpPr/>
          <p:nvPr/>
        </p:nvSpPr>
        <p:spPr>
          <a:xfrm>
            <a:off x="0" y="844157"/>
            <a:ext cx="6060558" cy="3072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5313" y="91439"/>
            <a:ext cx="4336869" cy="461665"/>
          </a:xfrm>
          <a:prstGeom prst="rect">
            <a:avLst/>
          </a:prstGeom>
          <a:solidFill>
            <a:srgbClr val="66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กองทุนสร้างเสริมสุขภาพและป้องกันโรค ( </a:t>
            </a:r>
            <a:r>
              <a:rPr lang="en-US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P&amp;P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)</a:t>
            </a:r>
            <a:endParaRPr lang="th-TH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4772" y="113210"/>
            <a:ext cx="1180012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4300" y="87085"/>
            <a:ext cx="3897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เพื่อเพิ่มการเข้าถึงบริการสร้างเสริมสุขภาพและป้องกันโรคตามสิทธิประโยชน์ของประชาชนกลุ่มวัย</a:t>
            </a:r>
            <a:endParaRPr lang="th-TH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9647" y="853447"/>
            <a:ext cx="1197427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กองทุน </a:t>
            </a: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P&amp;P</a:t>
            </a:r>
            <a:endParaRPr lang="th-TH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489168"/>
            <a:ext cx="10955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ระดับประเทศ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41119" y="1484816"/>
            <a:ext cx="11605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กองทุนท้องถิ่น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2721" y="1510942"/>
            <a:ext cx="1160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P&amp;P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พื้นฐาน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0730" y="761998"/>
            <a:ext cx="2316482" cy="40011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การบริหารจัดการกองทุน </a:t>
            </a: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P&amp;P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1426" y="1898476"/>
            <a:ext cx="16694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QOF  20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บาท/</a:t>
            </a:r>
            <a:r>
              <a:rPr lang="th-TH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ปชก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0134" y="2230066"/>
            <a:ext cx="16607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PPA 8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บาท/</a:t>
            </a:r>
            <a:r>
              <a:rPr lang="th-TH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ปชก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0135" y="2574629"/>
            <a:ext cx="15849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PPD  5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บาท/</a:t>
            </a:r>
            <a:r>
              <a:rPr lang="th-TH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ปชก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5" name="ลูกศรเชื่อมต่อแบบตรง 34"/>
          <p:cNvCxnSpPr/>
          <p:nvPr/>
        </p:nvCxnSpPr>
        <p:spPr>
          <a:xfrm rot="5400000" flipH="1" flipV="1">
            <a:off x="631371" y="1724305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7111" y="4263194"/>
            <a:ext cx="4981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หน่วยบริการจัดบริการตามชุดสิทธิประโยชน์ของประชาชนตามกลุ่มวัย</a:t>
            </a:r>
            <a:endParaRPr lang="th-TH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25779" y="2875407"/>
            <a:ext cx="15849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 Basic Service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4" name="ลูกศรเชื่อมต่อแบบตรง 43"/>
          <p:cNvCxnSpPr/>
          <p:nvPr/>
        </p:nvCxnSpPr>
        <p:spPr>
          <a:xfrm>
            <a:off x="4339086" y="2089904"/>
            <a:ext cx="431075" cy="45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32053" y="1654885"/>
            <a:ext cx="8540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การจัดสรร</a:t>
            </a:r>
            <a:endParaRPr lang="th-TH" sz="1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0789" y="5523957"/>
            <a:ext cx="7868196" cy="40011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เพื่อลดปัจจัยเสี่ยงทางสุขภาพ อัตราป่วย/อัตราตายที่เป็นภาระโรคของประเทศและเพื่อส่งเสริมสุขภาพแม่และเด็ก</a:t>
            </a:r>
            <a:endParaRPr lang="th-TH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5503506"/>
            <a:ext cx="740222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ผลลัพธ์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8" name="รูปภาพ 47" descr="hospital-illustration-5861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48" y="3308845"/>
            <a:ext cx="1207629" cy="105899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513" y="2048255"/>
            <a:ext cx="13628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วัคซีน,สมุดบันทึก</a:t>
            </a:r>
            <a:endParaRPr lang="th-TH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5905" y="2298679"/>
            <a:ext cx="9971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ธาลัส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ซีเมีย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71" y="2699772"/>
            <a:ext cx="17983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การคุมกำเนิดในวัยรุ่น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437" y="2371960"/>
            <a:ext cx="5965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TSH</a:t>
            </a:r>
            <a:endParaRPr lang="th-TH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ลูกศรลง 52"/>
          <p:cNvSpPr/>
          <p:nvPr/>
        </p:nvSpPr>
        <p:spPr>
          <a:xfrm rot="19045469">
            <a:off x="994997" y="3451552"/>
            <a:ext cx="470263" cy="28738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TextBox 54"/>
          <p:cNvSpPr txBox="1"/>
          <p:nvPr/>
        </p:nvSpPr>
        <p:spPr>
          <a:xfrm rot="19725393">
            <a:off x="280778" y="3117762"/>
            <a:ext cx="112776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จัดสรร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ลูกศรลง 57"/>
          <p:cNvSpPr/>
          <p:nvPr/>
        </p:nvSpPr>
        <p:spPr>
          <a:xfrm rot="2969461">
            <a:off x="2607725" y="3443256"/>
            <a:ext cx="470263" cy="28738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1" name="ตัวเชื่อมต่อตรง 30"/>
          <p:cNvCxnSpPr/>
          <p:nvPr/>
        </p:nvCxnSpPr>
        <p:spPr>
          <a:xfrm>
            <a:off x="562446" y="1319349"/>
            <a:ext cx="2965269" cy="1306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>
            <a:endCxn id="22" idx="0"/>
          </p:cNvCxnSpPr>
          <p:nvPr/>
        </p:nvCxnSpPr>
        <p:spPr>
          <a:xfrm rot="5400000">
            <a:off x="456646" y="1393722"/>
            <a:ext cx="186579" cy="431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ตรง 58"/>
          <p:cNvCxnSpPr/>
          <p:nvPr/>
        </p:nvCxnSpPr>
        <p:spPr>
          <a:xfrm rot="16200000" flipH="1">
            <a:off x="1873395" y="1416096"/>
            <a:ext cx="203829" cy="558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ตรง 59"/>
          <p:cNvCxnSpPr/>
          <p:nvPr/>
        </p:nvCxnSpPr>
        <p:spPr>
          <a:xfrm rot="16200000" flipH="1">
            <a:off x="3426075" y="1416096"/>
            <a:ext cx="203829" cy="558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ตรง 61"/>
          <p:cNvCxnSpPr/>
          <p:nvPr/>
        </p:nvCxnSpPr>
        <p:spPr>
          <a:xfrm rot="16200000" flipH="1">
            <a:off x="1936630" y="1281022"/>
            <a:ext cx="60385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100750" y="3191780"/>
            <a:ext cx="14885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คณะทำงาน </a:t>
            </a:r>
            <a:r>
              <a:rPr lang="en-US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PP </a:t>
            </a:r>
            <a:r>
              <a:rPr lang="th-TH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เขต</a:t>
            </a:r>
            <a:r>
              <a:rPr lang="en-US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จัดทำแนวทางเพิ่มเติมขออนุมัติผ่าน </a:t>
            </a:r>
            <a:r>
              <a:rPr lang="th-TH" sz="1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อปสข.</a:t>
            </a:r>
            <a:endParaRPr lang="th-TH" sz="1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58884" y="1910797"/>
            <a:ext cx="8914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en-US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QOF</a:t>
            </a:r>
            <a:endParaRPr lang="th-TH" sz="1400" b="1" dirty="0">
              <a:solidFill>
                <a:srgbClr val="6600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5" name="ลูกศรเชื่อมต่อแบบตรง 74"/>
          <p:cNvCxnSpPr/>
          <p:nvPr/>
        </p:nvCxnSpPr>
        <p:spPr>
          <a:xfrm>
            <a:off x="4344844" y="2432076"/>
            <a:ext cx="431075" cy="45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21512" y="2192587"/>
            <a:ext cx="12565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บริการ </a:t>
            </a:r>
            <a:r>
              <a:rPr lang="en-US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PP</a:t>
            </a:r>
            <a:r>
              <a:rPr lang="th-TH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 เชิงรุก/แก้ไขปัญหา</a:t>
            </a:r>
            <a:endParaRPr lang="th-TH" sz="1400" b="1" dirty="0">
              <a:solidFill>
                <a:srgbClr val="6600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7" name="ลูกศรเชื่อมต่อแบบตรง 76"/>
          <p:cNvCxnSpPr/>
          <p:nvPr/>
        </p:nvCxnSpPr>
        <p:spPr>
          <a:xfrm>
            <a:off x="4387974" y="2837498"/>
            <a:ext cx="431075" cy="45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807772" y="2658391"/>
            <a:ext cx="12220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สนับสนุนบริการ </a:t>
            </a:r>
            <a:r>
              <a:rPr lang="en-US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PP</a:t>
            </a:r>
            <a:r>
              <a:rPr lang="th-TH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 กำกับ ประเมินผล</a:t>
            </a:r>
            <a:endParaRPr lang="th-TH" sz="1400" b="1" dirty="0">
              <a:solidFill>
                <a:srgbClr val="6600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0" name="รูปภาพ 79" descr="hospital-illustration-5861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950" y="1520248"/>
            <a:ext cx="885959" cy="776917"/>
          </a:xfrm>
          <a:prstGeom prst="rect">
            <a:avLst/>
          </a:prstGeom>
        </p:spPr>
      </p:pic>
      <p:sp>
        <p:nvSpPr>
          <p:cNvPr id="81" name="ลูกศรขวา 80"/>
          <p:cNvSpPr/>
          <p:nvPr/>
        </p:nvSpPr>
        <p:spPr>
          <a:xfrm>
            <a:off x="7467600" y="1748848"/>
            <a:ext cx="342900" cy="247650"/>
          </a:xfrm>
          <a:prstGeom prst="right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TextBox 81"/>
          <p:cNvSpPr txBox="1"/>
          <p:nvPr/>
        </p:nvSpPr>
        <p:spPr>
          <a:xfrm>
            <a:off x="7303912" y="1044233"/>
            <a:ext cx="596538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M&amp;E</a:t>
            </a:r>
            <a:endParaRPr lang="th-TH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84936" y="1577634"/>
            <a:ext cx="1259064" cy="36933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บันทึก </a:t>
            </a:r>
            <a:r>
              <a:rPr lang="en-US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43</a:t>
            </a:r>
            <a:r>
              <a:rPr 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แฟ้ม</a:t>
            </a:r>
            <a:endParaRPr lang="th-TH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27123" y="1943569"/>
            <a:ext cx="5513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ANC</a:t>
            </a:r>
            <a:endParaRPr lang="th-TH" sz="16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436722" y="1904583"/>
            <a:ext cx="5513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PNC</a:t>
            </a:r>
            <a:endParaRPr lang="th-TH" sz="16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58263" y="2202295"/>
            <a:ext cx="4839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FP</a:t>
            </a:r>
            <a:endParaRPr lang="th-TH" sz="16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69389" y="2181029"/>
            <a:ext cx="5513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EPI</a:t>
            </a:r>
            <a:endParaRPr lang="th-TH" sz="16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51932" y="2500007"/>
            <a:ext cx="8242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CA </a:t>
            </a:r>
            <a:r>
              <a:rPr lang="en-US" sz="1600" b="1" dirty="0" err="1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Cx</a:t>
            </a:r>
            <a:endParaRPr lang="th-TH" sz="16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68621" y="2397226"/>
            <a:ext cx="8242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DM,HT</a:t>
            </a:r>
            <a:endParaRPr lang="th-TH" sz="16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0" name="ลูกศรลง 89"/>
          <p:cNvSpPr/>
          <p:nvPr/>
        </p:nvSpPr>
        <p:spPr>
          <a:xfrm>
            <a:off x="8187070" y="3189782"/>
            <a:ext cx="308344" cy="287079"/>
          </a:xfrm>
          <a:prstGeom prst="downArrow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1" name="ลูกศรลง 90"/>
          <p:cNvSpPr/>
          <p:nvPr/>
        </p:nvSpPr>
        <p:spPr>
          <a:xfrm>
            <a:off x="2310809" y="4660605"/>
            <a:ext cx="308344" cy="287079"/>
          </a:xfrm>
          <a:prstGeom prst="downArrow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TextBox 91"/>
          <p:cNvSpPr txBox="1"/>
          <p:nvPr/>
        </p:nvSpPr>
        <p:spPr>
          <a:xfrm>
            <a:off x="7155238" y="1467059"/>
            <a:ext cx="8540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จัดบริการ</a:t>
            </a:r>
            <a:endParaRPr lang="th-TH" sz="1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643932" y="3633262"/>
            <a:ext cx="1259064" cy="64633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KPI </a:t>
            </a:r>
            <a:r>
              <a:rPr 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งาน </a:t>
            </a:r>
            <a:r>
              <a:rPr lang="en-US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PP</a:t>
            </a:r>
          </a:p>
          <a:p>
            <a:pPr algn="ctr"/>
            <a:r>
              <a:rPr 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ตามกลุ่มวัย</a:t>
            </a:r>
            <a:endParaRPr lang="th-TH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6740" y="4989752"/>
            <a:ext cx="50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ประชาชนตามกลุ่มวัยได้รับบริการสร้างเสริมสุขภาพและป้องกันโรค</a:t>
            </a:r>
            <a:endParaRPr lang="th-TH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249420" y="2294444"/>
            <a:ext cx="87385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Nutrition</a:t>
            </a:r>
            <a:endParaRPr lang="th-TH" sz="16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270145" y="2755188"/>
            <a:ext cx="108650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Depression</a:t>
            </a:r>
            <a:endParaRPr lang="th-TH" sz="16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7" name="รูปภาพ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177" y="4284921"/>
            <a:ext cx="1505583" cy="108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TextBox 97"/>
          <p:cNvSpPr txBox="1"/>
          <p:nvPr/>
        </p:nvSpPr>
        <p:spPr>
          <a:xfrm>
            <a:off x="7221066" y="2801263"/>
            <a:ext cx="108650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พัฒนาการเด็ก</a:t>
            </a:r>
            <a:endParaRPr lang="th-TH" sz="16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" name="ลูกศรลง 98"/>
          <p:cNvSpPr/>
          <p:nvPr/>
        </p:nvSpPr>
        <p:spPr>
          <a:xfrm>
            <a:off x="7988595" y="4671252"/>
            <a:ext cx="308344" cy="287079"/>
          </a:xfrm>
          <a:prstGeom prst="downArrow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0" name="ลูกศรขวา 99"/>
          <p:cNvSpPr/>
          <p:nvPr/>
        </p:nvSpPr>
        <p:spPr>
          <a:xfrm rot="10800000">
            <a:off x="7120269" y="3942699"/>
            <a:ext cx="342900" cy="247650"/>
          </a:xfrm>
          <a:prstGeom prst="right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1" name="TextBox 100"/>
          <p:cNvSpPr txBox="1"/>
          <p:nvPr/>
        </p:nvSpPr>
        <p:spPr>
          <a:xfrm>
            <a:off x="6176559" y="3838834"/>
            <a:ext cx="8914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en-US" sz="14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QOF</a:t>
            </a:r>
            <a:endParaRPr lang="th-TH" sz="1400" b="1" dirty="0">
              <a:solidFill>
                <a:srgbClr val="6600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56250" y="2636875"/>
            <a:ext cx="1176671" cy="58477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ผลงานบริการจัดสรรงบปีถัดไป</a:t>
            </a:r>
            <a:endParaRPr lang="th-TH" sz="16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6" grpId="0" animBg="1"/>
      <p:bldP spid="7" grpId="0"/>
      <p:bldP spid="8" grpId="0" animBg="1"/>
      <p:bldP spid="22" grpId="0" animBg="1"/>
      <p:bldP spid="23" grpId="0" animBg="1"/>
      <p:bldP spid="24" grpId="0" animBg="1"/>
      <p:bldP spid="26" grpId="0" animBg="1"/>
      <p:bldP spid="27" grpId="0"/>
      <p:bldP spid="28" grpId="0"/>
      <p:bldP spid="29" grpId="0"/>
      <p:bldP spid="39" grpId="0"/>
      <p:bldP spid="40" grpId="0"/>
      <p:bldP spid="45" grpId="0"/>
      <p:bldP spid="46" grpId="0" animBg="1"/>
      <p:bldP spid="47" grpId="0" animBg="1"/>
      <p:bldP spid="49" grpId="0"/>
      <p:bldP spid="50" grpId="0"/>
      <p:bldP spid="51" grpId="0"/>
      <p:bldP spid="52" grpId="0"/>
      <p:bldP spid="53" grpId="0" animBg="1"/>
      <p:bldP spid="55" grpId="0"/>
      <p:bldP spid="58" grpId="0" animBg="1"/>
      <p:bldP spid="73" grpId="0"/>
      <p:bldP spid="74" grpId="0"/>
      <p:bldP spid="76" grpId="0"/>
      <p:bldP spid="78" grpId="0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/>
      <p:bldP spid="93" grpId="0" animBg="1"/>
      <p:bldP spid="94" grpId="0"/>
      <p:bldP spid="95" grpId="0"/>
      <p:bldP spid="96" grpId="0"/>
      <p:bldP spid="98" grpId="0"/>
      <p:bldP spid="99" grpId="0" animBg="1"/>
      <p:bldP spid="100" grpId="0" animBg="1"/>
      <p:bldP spid="101" grpId="0"/>
      <p:bldP spid="1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285720" y="71438"/>
            <a:ext cx="8643998" cy="1142984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ประเภทและขอบเขตบริการสร้างเสริมสุขภาพและป้องกันโรค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สำหรับประชาชนคนไทย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ในระบบหลักประกันสุขภาพแห่งชาติ พ.ศ.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2559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57158" y="1500173"/>
          <a:ext cx="8501122" cy="442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/>
                <a:gridCol w="1713891"/>
                <a:gridCol w="2143761"/>
              </a:tblGrid>
              <a:tr h="1090827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กลุ่มวัย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จำนวนชุดให้บริการ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ผู้รับผิดชอบหลัก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3071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กลุ่มหญิงตั้งครรภ์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กรมอนามัย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3071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กลุ่มเด็กเล็ก อายุ 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0-5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กรมอนามัย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15721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กลุ่มเด็กโต และวัยรุ่น อายุ 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6-24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กรมสุขภาพจิต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3047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กลุ่มผู้ใหญ่/วัยทำงาน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อายุ </a:t>
                      </a: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25-59 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กรมควบคุมโรค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3071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5.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กลุ่มผู้สูงอายุ อายุ 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60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ขึ้นไป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กรมการแพทย์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000364" y="6072206"/>
            <a:ext cx="3000396" cy="571504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รวมบริการ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85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บริการ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357158" y="-24"/>
            <a:ext cx="8429684" cy="857256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ประเภทและขอบเขตบริการสร้างเสริมสุขภาพและป้องกันโรค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สำหรับประชาชนคนไทย</a:t>
            </a:r>
            <a:r>
              <a:rPr kumimoji="0" lang="th-TH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ในระบบหลักประกันสุขภาพแห่งชาติ พ.ศ.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2559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14282" y="928670"/>
          <a:ext cx="8786874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6286544"/>
              </a:tblGrid>
              <a:tr h="350429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ชุดบริการ (  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 </a:t>
                      </a:r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กลุ่มหญิงตั้งครรภ์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ฝากครรภ์คุณภาพ</a:t>
                      </a:r>
                      <a:endParaRPr lang="th-TH" sz="26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-ประเมินครรภ์เสี่ยงสูง/ความเครียดและซึมเศร้า</a:t>
                      </a:r>
                    </a:p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-โรคพันธุกรรม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6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ธาลัส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ซีเมียคู่ </a:t>
                      </a:r>
                      <a:r>
                        <a:rPr lang="en-US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&lt; 24 Wks</a:t>
                      </a:r>
                    </a:p>
                    <a:p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-วัคซีน ไข้หวัดใหญ่  -ยาเสริมธาตุเหล็ก </a:t>
                      </a:r>
                      <a:r>
                        <a:rPr lang="th-TH" sz="26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กรดโฟลิก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ไอโอดีน 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การตรวจหลังคลอด</a:t>
                      </a:r>
                      <a:endParaRPr lang="th-TH" sz="26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-ยาธาตุเหล็ก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6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กรดโฟลิก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ไอโอดีน </a:t>
                      </a:r>
                      <a:r>
                        <a:rPr lang="en-US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เดือน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นมแม่ในสถานที่ทำงาน</a:t>
                      </a:r>
                      <a:endParaRPr lang="th-TH" sz="26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 สถานประกอบการ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สำหรับให้นมแม่/สถานที่/อุปกรณ์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ชุดบริการ (  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21 </a:t>
                      </a:r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กลุ่มเด็กเล็ก</a:t>
                      </a:r>
                      <a:r>
                        <a:rPr lang="th-TH" sz="2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อายุ </a:t>
                      </a:r>
                      <a:r>
                        <a:rPr lang="en-US" sz="2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0-5</a:t>
                      </a:r>
                      <a:r>
                        <a:rPr lang="th-TH" sz="2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ปี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วัคซีน</a:t>
                      </a:r>
                      <a:endParaRPr lang="th-TH" sz="26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-วัคซีนไข้หวัดใหญ่ ( </a:t>
                      </a:r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เดือน –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ปี )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การคัดกรอง</a:t>
                      </a:r>
                      <a:endParaRPr lang="th-TH" sz="26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-โลหิตจาง อายุ </a:t>
                      </a:r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6-12 </a:t>
                      </a: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เดือน และ </a:t>
                      </a:r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3-5</a:t>
                      </a:r>
                      <a:r>
                        <a:rPr lang="en-US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พัฒนาการ อายุ </a:t>
                      </a:r>
                      <a:r>
                        <a:rPr lang="en-US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9,18,30,42 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เดือน ในกลุ่มเสี่ยง / ปกติ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</a:t>
                      </a:r>
                      <a:r>
                        <a:rPr lang="en-US" sz="26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&amp;</a:t>
                      </a:r>
                      <a:r>
                        <a:rPr lang="th-TH" sz="26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ป้องกันโรค</a:t>
                      </a:r>
                      <a:endParaRPr lang="th-TH" sz="26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 ยาน้ำ ธาตุเหล็ก </a:t>
                      </a:r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เดือน </a:t>
                      </a:r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2500 </a:t>
                      </a: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กรัม และ </a:t>
                      </a:r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เดือน น้ำหนักปกติ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กลุ่มเสี่ยง ติดเชื้อ </a:t>
                      </a:r>
                      <a:r>
                        <a:rPr lang="en-US" sz="26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HIV</a:t>
                      </a:r>
                      <a:endParaRPr lang="th-TH" sz="26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ยาต้าน</a:t>
                      </a:r>
                      <a:r>
                        <a:rPr lang="th-TH" sz="26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ไวรัส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เด็กแรกเกิด – </a:t>
                      </a:r>
                      <a:r>
                        <a:rPr lang="en-US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18 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เดือน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ตรวจการติดเชื้อ </a:t>
                      </a:r>
                      <a:r>
                        <a:rPr lang="en-US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PCR 1,2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เดือน </a:t>
                      </a:r>
                      <a:r>
                        <a:rPr lang="en-US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Anti HIV 18 </a:t>
                      </a:r>
                      <a:r>
                        <a:rPr lang="th-TH" sz="2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เดือน 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71414"/>
          <a:ext cx="8643998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6143668"/>
              </a:tblGrid>
              <a:tr h="35042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ชุดบริการ ( 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กลุ่มเด็กโตและวัยรุ่น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อายุ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6-24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วัคซีน</a:t>
                      </a:r>
                      <a:endParaRPr lang="th-TH" sz="28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-วัคซีนไข้หวัดใหญ่ในโรคเรื้อรัง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โรค และ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กลุ่มโรคสำคัญ</a:t>
                      </a:r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การคัดกรอง</a:t>
                      </a:r>
                      <a:endParaRPr lang="th-TH" sz="28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-โลหิตจางในเด็กอายุ 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ปี ,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วัยรุ่นหญิงที่เริ่มมีประจำเดือน</a:t>
                      </a:r>
                    </a:p>
                    <a:p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คัดกรองความเสี่ยงสูบบุหรี่ ดื่มสุรา และสารเสพติด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ครั้ง/ปี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</a:t>
                      </a:r>
                      <a:r>
                        <a:rPr lang="en-US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&amp;</a:t>
                      </a:r>
                      <a:r>
                        <a:rPr lang="th-TH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ป้องกันโรค</a:t>
                      </a:r>
                      <a:endParaRPr lang="th-TH" sz="28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 ยาเม็ด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ธาตุเหล็ก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6-12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ปี และวัยรุ่นหญิง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13 – 24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ชุดบริการ ( 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กลุ่มผู้ใหญ่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/ วัยทำงาน อายุ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 – 59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วัคซีน</a:t>
                      </a:r>
                      <a:endParaRPr lang="th-TH" sz="28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-วัคซีนไข้หวัดใหญ่ในโรคเรื้อรัง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โรค และ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กลุ่มโรคสำคัญ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การคัดกรอง</a:t>
                      </a:r>
                      <a:endParaRPr lang="th-TH" sz="28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เบาหวาน ตรวจวัดระดับน้ำตาลในเลือดอายุ 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35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ปีขึ้นไป กลุ่มเสี่ยงทุก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ปี (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PCG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ปัจจัยเสี่ยงต่อการเกิดโรคหัวใจและหลอดเลือด (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Thai CV Risk Score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คัดกรองความเสี่ยงสูบบุหรี่ ดื่มสุราและสารเสพติด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</a:t>
                      </a:r>
                      <a:r>
                        <a:rPr lang="en-US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&amp;</a:t>
                      </a:r>
                      <a:r>
                        <a:rPr lang="th-TH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ป้องกันโรค</a:t>
                      </a:r>
                      <a:endParaRPr lang="th-TH" sz="28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ยาเม็ดธาตุเหล็กในหญิง 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ครั้ง/สัปดาห์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 เคลือบฟลูออไรด์ในกลุ่มเสี่ยง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 น้ำลายแห้ง ) ทุก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เดือน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xmlns="" val="1507077383"/>
              </p:ext>
            </p:extLst>
          </p:nvPr>
        </p:nvGraphicFramePr>
        <p:xfrm>
          <a:off x="381000" y="1549400"/>
          <a:ext cx="83820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  <a:solidFill>
            <a:srgbClr val="66FFFF"/>
          </a:solidFill>
        </p:spPr>
        <p:txBody>
          <a:bodyPr/>
          <a:lstStyle/>
          <a:p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ขอบเขตการบริการสร้างเสริมสุขภาพและป้องกันโรค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92178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600084"/>
          <a:ext cx="864399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6143668"/>
              </a:tblGrid>
              <a:tr h="35042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ชุดบริการ ( 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19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กลุ่มผู้สูงอายุ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อายุ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 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 ขึ้นไป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วัคซีน</a:t>
                      </a:r>
                      <a:endParaRPr lang="th-TH" sz="28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-วัคซีนไข้หวัดใหญ่ ( 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65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 ทุกราย ) /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60-64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ในโรคเรื้อรัง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โรค และ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กลุ่มโรคสำคัญ</a:t>
                      </a:r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429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33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การคัดกรอง</a:t>
                      </a:r>
                      <a:endParaRPr lang="th-TH" sz="2800" b="1" dirty="0">
                        <a:solidFill>
                          <a:srgbClr val="33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-ประเมินความสามารถในการทำกิจวัตรประจำวัน </a:t>
                      </a:r>
                      <a:endParaRPr lang="en-US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ADL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3-5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ปี/ครั้ง</a:t>
                      </a:r>
                    </a:p>
                    <a:p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Geriatric syndromes 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หกล้ม ข้อเข่าเสื่อม จิตเวช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3-5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ปี/ครั้ง</a:t>
                      </a:r>
                    </a:p>
                    <a:p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โรคที่เป็นปัญหาสำคัญ ได้แก่ เบาหวาน ความดันโลหิตสูง สุขภาพฟัน หัวใจและหลอดเลือด และสายตา</a:t>
                      </a:r>
                      <a:r>
                        <a:rPr lang="th-TH" sz="28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เลือนลาง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หลอมรวมเครือข่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2" y="326589"/>
            <a:ext cx="8405670" cy="462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8778" y="4738255"/>
            <a:ext cx="7445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ผู้ประสานงาน 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จรรยา   รัต</a:t>
            </a:r>
            <a:r>
              <a:rPr lang="th-TH" sz="28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นวิภา</a:t>
            </a: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098-2797671  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      rjanya21@gmail.com   , rjanya21@gmail.com</a:t>
            </a:r>
            <a:endParaRPr lang="th-TH" sz="2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1214422"/>
          </a:xfrm>
          <a:solidFill>
            <a:srgbClr val="0000FF"/>
          </a:solidFill>
        </p:spPr>
        <p:txBody>
          <a:bodyPr>
            <a:noAutofit/>
          </a:bodyPr>
          <a:lstStyle/>
          <a:p>
            <a:pPr marL="273050" lvl="1" algn="ctr">
              <a:buSzPct val="70000"/>
              <a:buFontTx/>
              <a:buNone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ชุดสิทธิประโยชน์ /ชุดกิจกรรมที่สำคัญในแต่ละกลุ่มเป้าหมาย</a:t>
            </a:r>
          </a:p>
          <a:p>
            <a:pPr marL="273050" lvl="1" algn="ctr">
              <a:buSzPct val="70000"/>
              <a:buFontTx/>
              <a:buNone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งานบริการสร้างเสริมสุขภาพและป้องกันโรค</a:t>
            </a:r>
          </a:p>
          <a:p>
            <a:pPr lvl="1" algn="ctr">
              <a:buFontTx/>
              <a:buNone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lvl="1" algn="ctr">
              <a:buFontTx/>
              <a:buNone/>
              <a:defRPr/>
            </a:pPr>
            <a:endPara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lvl="1" algn="ctr">
              <a:buFontTx/>
              <a:buNone/>
              <a:defRPr/>
            </a:pPr>
            <a:endPara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lvl="1" algn="ctr">
              <a:buFontTx/>
              <a:buNone/>
              <a:defRPr/>
            </a:pPr>
            <a:endPara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lvl="1" algn="ctr">
              <a:buFontTx/>
              <a:buNone/>
              <a:defRPr/>
            </a:pPr>
            <a:endPara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lvl="1" algn="ctr">
              <a:buFontTx/>
              <a:buNone/>
              <a:defRPr/>
            </a:pPr>
            <a:endPara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buFontTx/>
              <a:buNone/>
              <a:defRPr/>
            </a:pP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71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021C3172-C011-470B-9860-26E45CDE2B35}" type="slidenum">
              <a:rPr lang="en-US" smtClean="0"/>
              <a:pPr algn="l"/>
              <a:t>4</a:t>
            </a:fld>
            <a:endParaRPr lang="en-US" smtClean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0230344"/>
              </p:ext>
            </p:extLst>
          </p:nvPr>
        </p:nvGraphicFramePr>
        <p:xfrm>
          <a:off x="-1" y="1206562"/>
          <a:ext cx="9143999" cy="563358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11373"/>
                <a:gridCol w="7332626"/>
              </a:tblGrid>
              <a:tr h="1010794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หญิงตั้งครรภ์ /</a:t>
                      </a:r>
                    </a:p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หลังคลอด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E2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การฝากครรภ์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,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การดูแลหลังคลอด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,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การวางแผนครอบครัว,วัคซีน,การคัดกรองภาวะซึมเศร้า,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การตรวจคัด</a:t>
                      </a:r>
                      <a:r>
                        <a:rPr lang="th-TH" sz="28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กรอง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ธาลัส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ซีเมีย,การดูแลสุขภาพช่องปาก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E285"/>
                    </a:solidFill>
                  </a:tcPr>
                </a:tc>
              </a:tr>
              <a:tr h="10190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0-5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1" kern="12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การตรวจคัดกรองภาวะพร่อง</a:t>
                      </a:r>
                      <a:r>
                        <a:rPr lang="th-TH" sz="2800" b="1" kern="1200" baseline="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ธัยรอยด์</a:t>
                      </a:r>
                      <a:r>
                        <a:rPr lang="th-TH" sz="2800" b="0" kern="12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, </a:t>
                      </a:r>
                      <a:r>
                        <a:rPr lang="th-TH" sz="2800" b="1" kern="12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ภูมิคุ้มกันโรค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,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ตรวจสุขภาพ ประเมินการเจริญเติบโต ประเมินพัฒนาการและความฉลาดทางอารมณ์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7414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6-12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EPI ,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ตรวจสุขภาพช่องปาก ตรวจการได้ยิน,ตรวจทดสอบสายตา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</a:tr>
              <a:tr h="5413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13-29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baseline="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1" baseline="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การให้ความรู้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, </a:t>
                      </a:r>
                      <a:r>
                        <a:rPr lang="th-TH" sz="2800" b="1" baseline="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การป้องกันตั้งครรภ์วัยรุ่น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800080"/>
                    </a:solidFill>
                  </a:tcPr>
                </a:tc>
              </a:tr>
              <a:tr h="9322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30-60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คัดกรองมะเร็งปากมดลูก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มะเร็งเต้านม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การคัดกรองภาวะซึมเศร้า,      การป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รับเปลี่ยนพฤติกรรม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E1FB"/>
                    </a:solidFill>
                  </a:tcPr>
                </a:tc>
              </a:tr>
              <a:tr h="7943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60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ปีขึ้นไป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5A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การคัดกรองภาวะซึมเศร้า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การปรับเปลี่ยนพฤติกรรม</a:t>
                      </a:r>
                      <a:endParaRPr lang="th-TH" sz="2800" b="1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5ADEDE"/>
                    </a:solidFill>
                  </a:tcPr>
                </a:tc>
              </a:tr>
              <a:tr h="58171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กลุ่มเสี่ยง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วัคซีนไข้หวัดใหญ่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ปรับเปลี่ยนพฤติกรรม</a:t>
                      </a:r>
                      <a:endParaRPr lang="th-TH" sz="2800" b="1" dirty="0" smtClean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7143704" y="462080"/>
            <a:ext cx="2000296" cy="71438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ชุดสิทธิประโยชน์ใหม่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ปี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59</a:t>
            </a: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เนื้อหา 6"/>
          <p:cNvSpPr>
            <a:spLocks noGrp="1"/>
          </p:cNvSpPr>
          <p:nvPr>
            <p:ph idx="1"/>
          </p:nvPr>
        </p:nvSpPr>
        <p:spPr>
          <a:xfrm>
            <a:off x="315306" y="1473065"/>
            <a:ext cx="8229600" cy="17213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หมวด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รายการบริการทางการแพทย์เหมาจ่ายรายหัว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************</a:t>
            </a:r>
            <a:endPara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ข้อ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อัตราเหมาจ่ายรายหัวปีงบประมาณ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จำนวน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3,028.94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บาทต่อผู้มีสิทธิตามกฎหมายว่าด้วยหลักประกันสุขภาพแห่งชาติ (ผู้มีสิทธิ) สำหรับผู้มีสิทธิจำนวน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48.787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ล้านคน โดยจัดสรรเป็นประเภทบริการ ค่าใช้จ่าย หรือเงินต่างๆ ดังนี้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57764" y="6039949"/>
            <a:ext cx="8428471" cy="48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1659613"/>
              </p:ext>
            </p:extLst>
          </p:nvPr>
        </p:nvGraphicFramePr>
        <p:xfrm>
          <a:off x="7815811" y="1602320"/>
          <a:ext cx="914400" cy="771525"/>
        </p:xfrm>
        <a:graphic>
          <a:graphicData uri="http://schemas.openxmlformats.org/presentationml/2006/ole">
            <p:oleObj spid="_x0000_s1026" name="Acrobat Document" showAsIcon="1" r:id="rId3" imgW="914400" imgH="771480" progId="AcroExch.Document.DC">
              <p:embed/>
            </p:oleObj>
          </a:graphicData>
        </a:graphic>
      </p:graphicFrame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76569" y="141721"/>
            <a:ext cx="8707272" cy="13558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 algn="ctr"/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ประกาศคณะกรรมการหลักประกันสุขภาพ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แห่งชาติ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เรื่อง หลักเกณฑ์การดำเนินงานและการบริหารจัดการกองทุนหลักประกันสุขภาพแห่งชาติสำหรับผู้มีสิทธิหลักประกันสุขภาพแห่งชาติ ปีงบประมาณ </a:t>
            </a:r>
            <a:r>
              <a:rPr lang="en-US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2559</a:t>
            </a:r>
            <a:endParaRPr lang="en-US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917413" y="3263031"/>
          <a:ext cx="7397086" cy="327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27091"/>
                <a:gridCol w="2169995"/>
              </a:tblGrid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ประเภทบริการ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จำนวนบาท/ผู้มีสิทธิ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4392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th-TH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บริการผู้ป่วยนอกทั่วไป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1,103.92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55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en-US" sz="1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บริการผู้ป่วยในทั่วไป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1,060.14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lang="th-TH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บริการเฉพาะ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305.29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บริการสร้างเสริมสุขภาพและป้องกันโรค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398.60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7695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r>
                        <a:rPr lang="th-TH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บริการฟื้นฟูสมรรถภาพด้านการแพทย์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16.13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98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</a:t>
                      </a:r>
                      <a:r>
                        <a:rPr lang="th-TH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บริการการแพทย์แผนไทย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10.77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52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 </a:t>
                      </a:r>
                      <a:r>
                        <a:rPr lang="th-TH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ค่าบริการทางการแพทย์ที่เบิกจ่ายในลักษณะงบลงทุน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128.69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08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</a:t>
                      </a:r>
                      <a:r>
                        <a:rPr lang="th-TH" sz="1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เงินช่วยเหลือเบื้อต้นกรณีผู้รับบริการ ( มาตรา </a:t>
                      </a:r>
                      <a:r>
                        <a:rPr lang="en-US" sz="1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r>
                        <a:rPr lang="th-TH" sz="1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)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5.40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3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</a:t>
                      </a:r>
                      <a:r>
                        <a:rPr lang="th-TH" sz="1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เงินช่วยเหลือเบื้องต้นกรณีผู้ให้บริการ</a:t>
                      </a:r>
                      <a:endParaRPr lang="th-TH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0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หมายเหตุ</a:t>
                      </a:r>
                      <a:r>
                        <a:rPr lang="th-TH" sz="10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th-TH" sz="10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  ( บาทต่อผู้มีสิทธิ)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3,028.94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รูปภาพ 11" descr="โลโก้ สปสช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68449" cy="5684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9081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23222-AD2C-413F-935D-CCDDE091F9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เนื้อหา 6"/>
          <p:cNvSpPr txBox="1">
            <a:spLocks/>
          </p:cNvSpPr>
          <p:nvPr/>
        </p:nvSpPr>
        <p:spPr bwMode="auto">
          <a:xfrm>
            <a:off x="103514" y="205762"/>
            <a:ext cx="4124102" cy="77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3050" indent="-273050" defTabSz="914400" eaLnBrk="0" fontAlgn="base" hangingPunct="0">
              <a:spcAft>
                <a:spcPts val="600"/>
              </a:spcAft>
              <a:buSzPct val="70000"/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กรอบการบริหาร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endParaRPr lang="en-US" sz="36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แทนเนื้อหา 6"/>
          <p:cNvSpPr>
            <a:spLocks noGrp="1"/>
          </p:cNvSpPr>
          <p:nvPr>
            <p:ph idx="1"/>
          </p:nvPr>
        </p:nvSpPr>
        <p:spPr>
          <a:xfrm>
            <a:off x="204717" y="1104040"/>
            <a:ext cx="8775510" cy="5753960"/>
          </a:xfrm>
          <a:solidFill>
            <a:schemeClr val="bg1"/>
          </a:solidFill>
        </p:spPr>
        <p:txBody>
          <a:bodyPr lIns="36000">
            <a:noAutofit/>
          </a:bodyPr>
          <a:lstStyle/>
          <a:p>
            <a:pPr marL="95250" indent="-952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เป็นค่าใช้จ่าย สนับสนุนและส่งเสริมการจัดบริการสาธารณสุข</a:t>
            </a: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ด้านการสร้างเสริมสุขภาพและป้องกันโรคที่ให้โดยตรงแก่บุคคลสำหรับประชาชนไทยทุกคน </a:t>
            </a:r>
          </a:p>
          <a:p>
            <a:pPr marL="95250" indent="-952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0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เงินที่ได้รับจำนวน 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398.60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บาทต่อผู้มีสิทธิ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48.787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ล้านคน แต่เมื่อนำมาจัดสรรเพื่อเป็นค่าใช้จ่ายบริการแก่ประชาชนไทยทุกคน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65.323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ล้านคน </a:t>
            </a:r>
            <a:b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0" indent="-952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จึงเท่ากับ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297.70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บาทต่อคน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th-TH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th-TH" sz="9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0" indent="-952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การบริหารจัดการค่าใช้จ่ายบริการสร้างเสริมสุขภาพและป้องกันโรค แบ่งเป็น</a:t>
            </a: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ประเภทบริการย่อย 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รายการ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ได้แก่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th-TH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34.1 </a:t>
            </a: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บริการสร้างเสริมสุขภาพและป้องกันโรคระดับประเทศ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( 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P&amp;P National</a:t>
            </a: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priority program and central procurement </a:t>
            </a: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34.2 </a:t>
            </a: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บริการสร้างเสริมสุขภาพและป้องกันโรคที่ดำเนินการในชุมชน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0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(กองทุนหลักประกันสุขภาพระดับพื้นที่)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34.3</a:t>
            </a: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บริการสร้างเสริมสุขภาพและป้องกันโรคสำหรับบริการพื้นฐาน </a:t>
            </a:r>
            <a:b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( 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P&amp;P Basic service </a:t>
            </a: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th-TH" sz="24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5660" y="3330054"/>
            <a:ext cx="8789158" cy="300250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6496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18488" y="6140221"/>
            <a:ext cx="796925" cy="371475"/>
          </a:xfrm>
        </p:spPr>
        <p:txBody>
          <a:bodyPr/>
          <a:lstStyle/>
          <a:p>
            <a:pPr>
              <a:defRPr/>
            </a:pPr>
            <a:fld id="{E662EAA8-7017-4D92-B2ED-B21EC57838CE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5" name="Title 2"/>
          <p:cNvSpPr>
            <a:spLocks noGrp="1"/>
          </p:cNvSpPr>
          <p:nvPr>
            <p:ph type="title" idx="4294967295"/>
          </p:nvPr>
        </p:nvSpPr>
        <p:spPr>
          <a:xfrm>
            <a:off x="642910" y="-76200"/>
            <a:ext cx="7858148" cy="687388"/>
          </a:xfrm>
          <a:noFill/>
        </p:spPr>
        <p:txBody>
          <a:bodyPr/>
          <a:lstStyle/>
          <a:p>
            <a:r>
              <a:rPr lang="th-TH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กรอบแนวทางและหลักเกณฑ์กลางการบริหารงบ 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P&amp;P</a:t>
            </a:r>
            <a:r>
              <a:rPr lang="th-TH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ปี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2559</a:t>
            </a:r>
            <a:endParaRPr lang="en-US" sz="2400" b="0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Elbow Connector 4"/>
          <p:cNvCxnSpPr>
            <a:stCxn id="14" idx="2"/>
            <a:endCxn id="13" idx="0"/>
          </p:cNvCxnSpPr>
          <p:nvPr/>
        </p:nvCxnSpPr>
        <p:spPr>
          <a:xfrm rot="5400000">
            <a:off x="3287305" y="417656"/>
            <a:ext cx="428628" cy="1808976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14" idx="2"/>
            <a:endCxn id="12" idx="0"/>
          </p:cNvCxnSpPr>
          <p:nvPr/>
        </p:nvCxnSpPr>
        <p:spPr>
          <a:xfrm rot="16200000" flipH="1">
            <a:off x="5114128" y="399809"/>
            <a:ext cx="428628" cy="1844670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14" idx="2"/>
            <a:endCxn id="11" idx="0"/>
          </p:cNvCxnSpPr>
          <p:nvPr/>
        </p:nvCxnSpPr>
        <p:spPr>
          <a:xfrm rot="5400000">
            <a:off x="2433627" y="-436022"/>
            <a:ext cx="428628" cy="3516333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230" y="2786058"/>
            <a:ext cx="1619250" cy="27515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-วัคซีน 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สมุดสุขภาพ</a:t>
            </a:r>
            <a:endParaRPr lang="en-US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-ค่าบริการระดับประเทศ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TSH/ </a:t>
            </a:r>
            <a:r>
              <a:rPr lang="en-US" sz="1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Thalassemia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     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development/ 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Teenage pregnancy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และประเด็นที่คณะอนุ 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กรรมการ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เห็นชอบ</a:t>
            </a:r>
            <a:endParaRPr lang="th-TH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-ไม่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เกิน 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บาทต่อคน </a:t>
            </a:r>
            <a:endParaRPr lang="th-TH" sz="1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สนับสนุนและ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ส่งเสริมระบบบริการ 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กำกับติดตาม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ประเมินผล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2428868"/>
            <a:ext cx="1428760" cy="2751522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-บริหาร</a:t>
            </a:r>
            <a:r>
              <a:rPr lang="th-TH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</a:t>
            </a:r>
            <a:r>
              <a:rPr lang="en-US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global </a:t>
            </a:r>
            <a:endParaRPr lang="en-US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lnSpc>
                <a:spcPct val="120000"/>
              </a:lnSpc>
              <a:defRPr/>
            </a:pPr>
            <a:r>
              <a:rPr lang="en-US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</a:t>
            </a:r>
            <a:r>
              <a:rPr lang="th-TH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</a:t>
            </a:r>
            <a:r>
              <a:rPr lang="th-TH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1-12</a:t>
            </a:r>
            <a:endParaRPr lang="th-TH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จัดสรร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กองทุน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ท้องถิ่น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</a:t>
            </a:r>
          </a:p>
          <a:p>
            <a:pPr>
              <a:lnSpc>
                <a:spcPct val="120000"/>
              </a:lnSpc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พร้อม</a:t>
            </a:r>
            <a:r>
              <a:rPr lang="th-TH" sz="1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ตามจำนวนประชากรไทย 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หากมี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เงินเหลือ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ปรับ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เกลี่ยเป็น 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P&amp;P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 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ความเห็นชอบ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 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อปสข.</a:t>
            </a:r>
            <a:endParaRPr lang="th-TH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3" y="2466363"/>
            <a:ext cx="5586420" cy="374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33CC"/>
            </a:solidFill>
            <a:prstDash val="dash"/>
          </a:ln>
        </p:spPr>
        <p:txBody>
          <a:bodyPr wrap="square">
            <a:spAutoFit/>
          </a:bodyPr>
          <a:lstStyle/>
          <a:p>
            <a:pPr marL="179388" indent="-179388"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1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บริหารแบบ </a:t>
            </a:r>
            <a:r>
              <a:rPr lang="en-US" sz="1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global budget </a:t>
            </a:r>
            <a:r>
              <a:rPr lang="th-TH" sz="1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ระดับเขต </a:t>
            </a:r>
            <a:r>
              <a:rPr lang="th-TH" sz="1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GB </a:t>
            </a: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ให้ตามจำนวนประชากรไทย โดย </a:t>
            </a:r>
            <a:r>
              <a:rPr lang="en-US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40% </a:t>
            </a:r>
            <a:r>
              <a:rPr lang="th-TH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ปรับอัตราตามโครงสร้าง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</a:t>
            </a:r>
            <a:r>
              <a:rPr lang="th-TH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อายุระดับจังหวัดและแต่ละจังหวัดต่างจาก</a:t>
            </a:r>
            <a:r>
              <a:rPr lang="th-TH" sz="1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ค่าเฉลี่ยไม่เกิน</a:t>
            </a:r>
            <a:r>
              <a:rPr lang="en-US" sz="1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+/-</a:t>
            </a:r>
            <a:r>
              <a:rPr lang="th-TH" sz="1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10%</a:t>
            </a:r>
            <a:r>
              <a:rPr lang="th-TH" sz="1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en-US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60%</a:t>
            </a:r>
            <a:r>
              <a:rPr lang="th-TH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ใช้อัตราเท่ากันทุกกลุ่มอายุ</a:t>
            </a:r>
            <a:endParaRPr lang="th-TH" sz="1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>
              <a:lnSpc>
                <a:spcPct val="12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หลักเกณฑ์การจ่าย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ค่าใช้จ่าย ให้เป็นไปตามกรอบแนวทางและ</a:t>
            </a:r>
            <a:r>
              <a:rPr lang="th-TH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กลาง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โดยระดับเขตสามารถเพิ่มเติมหลักเกณฑ์ได้โดยต้องผ่านความเห็นชอบจาก อปสข.</a:t>
            </a:r>
            <a:endParaRPr lang="th-TH" sz="1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>
              <a:lnSpc>
                <a:spcPct val="120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แนวทางและหลักเกณฑ์กลางการจ่ายค่าใช้จ่าย มี</a:t>
            </a:r>
            <a:r>
              <a:rPr lang="th-TH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ดังนี้</a:t>
            </a:r>
            <a:endParaRPr lang="th-TH" sz="1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7675" lvl="1" indent="-268288">
              <a:lnSpc>
                <a:spcPct val="120000"/>
              </a:lnSpc>
              <a:buFont typeface="+mj-lt"/>
              <a:buAutoNum type="arabicParenR"/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น้อย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กว่า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บาทต่อคน จ่าย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ตามเกณฑ์คุณภาพผลงานบริการ รวมกับเงินปฐมภูมิตามเกณฑ์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QOF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โดยจ่ายให้หน่วยบริการ/สถานบริการ </a:t>
            </a:r>
          </a:p>
          <a:p>
            <a:pPr marL="447675" lvl="1" indent="-268288">
              <a:lnSpc>
                <a:spcPct val="120000"/>
              </a:lnSpc>
              <a:buFont typeface="+mj-lt"/>
              <a:buAutoNum type="arabicParenR"/>
              <a:defRPr/>
            </a:pP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ไม่เกิน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บาทต่อคน จ่ายเป็นค่าบริการแก้ไขปัญหาเฉพาะพื้นที่ระดับเขต/จังหวัด หรือตามนโยบาย โดย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จ่ายให้หน่วยบริการ/สถานบริการ/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หน่วยงานภาครัฐ</a:t>
            </a:r>
            <a:endParaRPr lang="th-TH" sz="1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7675" lvl="1" indent="-268288">
              <a:lnSpc>
                <a:spcPct val="120000"/>
              </a:lnSpc>
              <a:buFont typeface="+mj-lt"/>
              <a:buAutoNum type="arabicParenR"/>
              <a:defRPr/>
            </a:pP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เกิน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บาทต่อคน เป็นค่าสนับสนุน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และส่งเสริม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</a:t>
            </a:r>
            <a:r>
              <a:rPr lang="th-TH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บริการสร้างเสริมสุขภาพและป้องกันโรค และบริการปฐมภูมิ 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เพื่อแก้ไขปัญหาเฉพาะพื้นที่</a:t>
            </a:r>
            <a:r>
              <a:rPr lang="th-TH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หรือตามนโยบาย 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กำกับติดตาม/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ประเมินผลระดับ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เขต/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 โดย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จ่ายให้หน่วยบริการ/สถานบริการ/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หน่วยงานภาครัฐ</a:t>
            </a:r>
            <a:endParaRPr lang="th-TH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7675" lvl="1" indent="-268288">
              <a:lnSpc>
                <a:spcPct val="120000"/>
              </a:lnSpc>
              <a:buFont typeface="+mj-lt"/>
              <a:buAutoNum type="arabicParenR"/>
              <a:defRPr/>
            </a:pP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ส่วนที่เหลือ (ประมาณ 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189.70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บาทต่อคน)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จ่ายแบบเหมาจ่ายที่อาจปรับด้วยโครงสร้างอายุ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ผลงาน</a:t>
            </a:r>
            <a:r>
              <a:rPr lang="th-TH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 และ/หรือจ่ายตามรายการบริการ  โดยจ่ายให้หน่วยบริการ/สถานบริการ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230" y="1536458"/>
            <a:ext cx="1589088" cy="989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NPP &amp; Central Procurement 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(30 </a:t>
            </a:r>
            <a:r>
              <a:rPr lang="th-TH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บาท/คน)</a:t>
            </a:r>
            <a:endParaRPr lang="en-US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8992" y="1536458"/>
            <a:ext cx="5643570" cy="676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(ค)</a:t>
            </a:r>
            <a:r>
              <a:rPr lang="th-TH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P&amp;P basic services 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(222.70 </a:t>
            </a:r>
            <a:r>
              <a:rPr lang="th-TH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บาท/คน)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7356" y="1536458"/>
            <a:ext cx="1479550" cy="6762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P&amp;P 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ในชุมชน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(45 </a:t>
            </a:r>
            <a:r>
              <a:rPr lang="th-TH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บาท/คน)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54288" y="561730"/>
            <a:ext cx="3703637" cy="546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P&amp;P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297.70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ปชก. ทุกสิทธิ </a:t>
            </a:r>
            <a:r>
              <a:rPr lang="th-TH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65.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323</a:t>
            </a:r>
            <a:r>
              <a:rPr lang="th-TH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ล้านคน)</a:t>
            </a:r>
          </a:p>
        </p:txBody>
      </p:sp>
      <p:sp>
        <p:nvSpPr>
          <p:cNvPr id="23566" name="TextBox 14"/>
          <p:cNvSpPr txBox="1">
            <a:spLocks noChangeArrowheads="1"/>
          </p:cNvSpPr>
          <p:nvPr/>
        </p:nvSpPr>
        <p:spPr bwMode="auto">
          <a:xfrm>
            <a:off x="6629400" y="655408"/>
            <a:ext cx="193675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งบที่ได้รับ </a:t>
            </a:r>
            <a:r>
              <a:rPr lang="en-US" sz="1200" dirty="0" smtClean="0">
                <a:solidFill>
                  <a:srgbClr val="000000"/>
                </a:solidFill>
              </a:rPr>
              <a:t>398.60</a:t>
            </a:r>
            <a:r>
              <a:rPr lang="en-US" sz="1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บาท/คน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UC pop </a:t>
            </a:r>
            <a:r>
              <a:rPr lang="en-US" sz="1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48.787 </a:t>
            </a:r>
            <a:r>
              <a:rPr lang="th-TH" sz="1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คน </a:t>
            </a:r>
            <a:endParaRPr lang="en-US" sz="1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4288" y="6282328"/>
            <a:ext cx="6501834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ผลงานบริการ ใช้ผลงานของไตรมาส</a:t>
            </a: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3,4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57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และไตรมาส</a:t>
            </a: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1,2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43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แฟ้มที่ส่วนกลาง</a:t>
            </a:r>
            <a:endParaRPr lang="th-TH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39648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714356"/>
            <a:ext cx="9143999" cy="533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0" indent="-457200" algn="ctr">
              <a:buNone/>
            </a:pP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ส่วนที่ (ก)บริการ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P&amp;P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บริหารระดับประเทศ</a:t>
            </a:r>
            <a:r>
              <a:rPr lang="th-TH" sz="3600" b="1" dirty="0" smtClean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3600" b="1" dirty="0" smtClean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3600" b="1" dirty="0" smtClean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บาท/คน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</a:t>
            </a:r>
            <a:endParaRPr lang="en-US" sz="3600" b="1" dirty="0" smtClean="0">
              <a:solidFill>
                <a:srgbClr val="0033CC"/>
              </a:solidFill>
              <a:latin typeface="TH SarabunPSK" pitchFamily="34" charset="-34"/>
              <a:cs typeface="TH SarabunPSK" pitchFamily="34" charset="-34"/>
            </a:endParaRPr>
          </a:p>
          <a:p>
            <a:pPr marL="857250" lvl="1" indent="-457200" algn="ctr">
              <a:lnSpc>
                <a:spcPct val="120000"/>
              </a:lnSpc>
              <a:spcBef>
                <a:spcPts val="600"/>
              </a:spcBef>
              <a:buNone/>
            </a:pPr>
            <a:endParaRPr lang="en-US" sz="3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857250" lvl="1" indent="-457200" algn="ctr">
              <a:lnSpc>
                <a:spcPct val="120000"/>
              </a:lnSpc>
              <a:spcBef>
                <a:spcPts val="600"/>
              </a:spcBef>
              <a:buNone/>
            </a:pPr>
            <a:endParaRPr lang="en-US" sz="3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857250" lvl="1" indent="-457200" algn="ctr">
              <a:lnSpc>
                <a:spcPct val="120000"/>
              </a:lnSpc>
              <a:spcBef>
                <a:spcPts val="600"/>
              </a:spcBef>
              <a:buNone/>
            </a:pPr>
            <a:endParaRPr lang="en-US" sz="3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857250" lvl="1" indent="-457200" algn="ctr">
              <a:lnSpc>
                <a:spcPct val="120000"/>
              </a:lnSpc>
              <a:spcBef>
                <a:spcPts val="600"/>
              </a:spcBef>
              <a:buNone/>
            </a:pPr>
            <a:endParaRPr lang="en-US" sz="3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987425" lvl="2" indent="-276225" algn="ctr">
              <a:lnSpc>
                <a:spcPct val="120000"/>
              </a:lnSpc>
              <a:spcBef>
                <a:spcPts val="600"/>
              </a:spcBef>
              <a:buNone/>
            </a:pPr>
            <a:endParaRPr lang="th-TH" sz="3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th-TH" sz="3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71128" y="1285860"/>
          <a:ext cx="8820472" cy="52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294"/>
                <a:gridCol w="6634178"/>
              </a:tblGrid>
              <a:tr h="1178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Central Procurement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(22.00 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บาท/คน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)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2200" b="1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จัดซื้อจัดหารวม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200" b="1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ค่าวัคซีน </a:t>
                      </a:r>
                      <a:r>
                        <a:rPr lang="en-US" sz="2200" b="1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EPI </a:t>
                      </a:r>
                      <a:r>
                        <a:rPr lang="th-TH" sz="2200" b="1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/</a:t>
                      </a:r>
                      <a:r>
                        <a:rPr lang="th-TH" sz="2200" b="1" baseline="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th-TH" sz="2200" b="1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เพิ่ม </a:t>
                      </a:r>
                      <a:r>
                        <a:rPr lang="en-US" sz="2200" b="1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IPV</a:t>
                      </a:r>
                      <a:r>
                        <a:rPr lang="th-TH" sz="2200" b="1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ฉีดเสริมเมื่ออายุ</a:t>
                      </a:r>
                      <a:r>
                        <a:rPr lang="en-US" sz="2200" b="1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4</a:t>
                      </a:r>
                      <a:r>
                        <a:rPr lang="th-TH" sz="2200" b="1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เดือน</a:t>
                      </a:r>
                      <a:endParaRPr lang="en-US" sz="2200" b="1" dirty="0" smtClean="0">
                        <a:solidFill>
                          <a:srgbClr val="0033CC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200" b="1" kern="1200" baseline="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th-TH" sz="2200" b="1" kern="120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ค่าวัคซีน </a:t>
                      </a:r>
                      <a:r>
                        <a:rPr lang="en-US" sz="2200" b="1" kern="120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&amp;</a:t>
                      </a:r>
                      <a:r>
                        <a:rPr lang="th-TH" sz="2200" b="1" kern="120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การจัดการวัคซีนไข้หวัดใหญ่ </a:t>
                      </a:r>
                      <a:endParaRPr lang="th-TH" sz="2200" b="1" dirty="0" smtClean="0">
                        <a:solidFill>
                          <a:srgbClr val="0033CC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200" b="1" baseline="0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th-TH" sz="2200" b="1" dirty="0" smtClean="0">
                          <a:solidFill>
                            <a:srgbClr val="0033CC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ค่าจัดพิมพ์สมุดบันทึกสุขภาพ(แม่และเด็ก/นักเรียน)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850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National priority</a:t>
                      </a:r>
                      <a:r>
                        <a:rPr lang="en-US" sz="22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Programs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(8.00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th-TH" sz="22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บาท/คน)</a:t>
                      </a:r>
                      <a:r>
                        <a:rPr lang="th-TH" sz="22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ค่าบริการ</a:t>
                      </a: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P&amp;P</a:t>
                      </a:r>
                      <a:r>
                        <a:rPr lang="th-TH" sz="22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ที่เป็นนโยบายและความสำคัญระดับประเทศ</a:t>
                      </a: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endParaRPr lang="th-TH" sz="2200" b="1" kern="1200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h-TH" sz="22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การตรวจยืนยันโรคโลหิตจางธาลัสซีเมียทุกขั้นตอนในคู่เสี่ยง</a:t>
                      </a:r>
                    </a:p>
                    <a:p>
                      <a:pPr marL="173038" indent="-173038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การตรวจคัดกรองภาวะพร่องไทรอยด์และดูแลต่อเนื่องในรายที่ผิดปกติ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การป้องกันและควบคุมกลุ่มอาการดาวน์ซิ</a:t>
                      </a:r>
                      <a:r>
                        <a:rPr lang="th-TH" sz="22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นโดม</a:t>
                      </a:r>
                      <a:endParaRPr lang="th-TH" sz="22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  <a:p>
                      <a:pPr marL="173038" indent="-173038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การตรวจประเมินและดูแลพัฒนาการเด็ก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การตรวจคัดกรองและแก้ไขสายตาในเด็ก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การป้องกันและควบคุมการตั้งครรภ์ในวัยรุ่น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การป้องกันและควบคุมมะเร็งปากมดลูก</a:t>
                      </a:r>
                    </a:p>
                    <a:p>
                      <a:pPr marL="173038" indent="-173038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โครงการแก้ไขปัญหาระดับประเทศที่คณะอนุ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PP</a:t>
                      </a: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เห็นชอบ หรือสนองนโยบาย รมต.ที่คณะกรรมการหลักเห็นชอบ</a:t>
                      </a:r>
                      <a:endParaRPr lang="en-US" sz="22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  <a:p>
                      <a:pPr marL="173038" indent="-173038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สนับสนุนและส่งเสริมระบบ</a:t>
                      </a:r>
                      <a:r>
                        <a:rPr lang="th-TH" sz="22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เพื่อการเข้าถึงบริการ/คุณภาพบริการ</a:t>
                      </a:r>
                      <a:endParaRPr lang="en-US" sz="2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 bwMode="auto">
          <a:xfrm>
            <a:off x="-10790" y="36"/>
            <a:ext cx="9144000" cy="687387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th-TH" b="1" kern="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การบริหารงบบริการ </a:t>
            </a:r>
            <a:r>
              <a:rPr lang="en-US" b="1" kern="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P&amp;P</a:t>
            </a:r>
            <a:r>
              <a:rPr lang="th-TH" b="1" kern="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</a:t>
            </a:r>
            <a:r>
              <a:rPr lang="en-US" b="1" kern="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2559</a:t>
            </a:r>
            <a:endParaRPr lang="en-US" b="1" kern="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ศรลง 3"/>
          <p:cNvSpPr/>
          <p:nvPr/>
        </p:nvSpPr>
        <p:spPr>
          <a:xfrm>
            <a:off x="4343400" y="1830983"/>
            <a:ext cx="533400" cy="4905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609600" y="2418813"/>
            <a:ext cx="7958166" cy="969951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 ตรวจคัดกรอง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Thalassemia</a:t>
            </a:r>
            <a:r>
              <a:rPr lang="th-TH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0" hangingPunct="0"/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(งบรวมเหมาจ่าย ในการบริการตรวจ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</a:t>
            </a:r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6" name="ลูกศรลง 5"/>
          <p:cNvSpPr/>
          <p:nvPr/>
        </p:nvSpPr>
        <p:spPr>
          <a:xfrm>
            <a:off x="4267200" y="3448602"/>
            <a:ext cx="5334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209006" y="3982002"/>
            <a:ext cx="8725988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 ตรวจยืนยันผล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Thalassemia</a:t>
            </a:r>
            <a:r>
              <a:rPr lang="th-TH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ทุกขั้นตอน  </a:t>
            </a:r>
          </a:p>
          <a:p>
            <a:pPr algn="ctr" eaLnBrk="0" hangingPunct="0"/>
            <a:r>
              <a:rPr lang="th-TH" sz="24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 หญิงตั้งครรภ์ และสามีที่มีผลการคัดกรองผิดปกติ(ทุกสิทธิ์)</a:t>
            </a:r>
          </a:p>
          <a:p>
            <a:pPr lvl="0"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 เรียกเก็บค่าใช้จ่ายจาก </a:t>
            </a:r>
            <a:r>
              <a:rPr lang="th-TH" sz="24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สปสช.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ส่วนกลาง</a:t>
            </a:r>
          </a:p>
          <a:p>
            <a:pPr lvl="0"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ตามแนวทางที่กำหนด</a:t>
            </a:r>
            <a:endParaRPr lang="en-US" sz="24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04800" y="901336"/>
            <a:ext cx="8534400" cy="83602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ตรวจคัดกรอง</a:t>
            </a:r>
            <a:r>
              <a:rPr lang="en-US" sz="2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Thalassemia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ในหญิงตั้งครรภ์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-10790" y="36"/>
            <a:ext cx="9144000" cy="687387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th-TH" b="1" kern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การป้องกันและควบคุมโรค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Thalassemia</a:t>
            </a:r>
            <a:endParaRPr lang="en-US" b="1" kern="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2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10192</TotalTime>
  <Words>3467</Words>
  <Application>Microsoft Office PowerPoint</Application>
  <PresentationFormat>นำเสนอทางหน้าจอ (4:3)</PresentationFormat>
  <Paragraphs>489</Paragraphs>
  <Slides>31</Slides>
  <Notes>7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2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5" baseType="lpstr">
      <vt:lpstr>การออกแบบเริ่มต้น</vt:lpstr>
      <vt:lpstr>Theme2</vt:lpstr>
      <vt:lpstr>Acrobat Document</vt:lpstr>
      <vt:lpstr>เอกสาร</vt:lpstr>
      <vt:lpstr>ภาพนิ่ง 1</vt:lpstr>
      <vt:lpstr>ภาพนิ่ง 2</vt:lpstr>
      <vt:lpstr>ขอบเขตการบริการสร้างเสริมสุขภาพและป้องกันโรค</vt:lpstr>
      <vt:lpstr>ภาพนิ่ง 4</vt:lpstr>
      <vt:lpstr>ประกาศคณะกรรมการหลักประกันสุขภาพแห่งชาติ เรื่อง หลักเกณฑ์การดำเนินงานและการบริหารจัดการกองทุนหลักประกันสุขภาพแห่งชาติสำหรับผู้มีสิทธิหลักประกันสุขภาพแห่งชาติ ปีงบประมาณ 2559</vt:lpstr>
      <vt:lpstr>ภาพนิ่ง 6</vt:lpstr>
      <vt:lpstr>กรอบแนวทางและหลักเกณฑ์กลางการบริหารงบ P&amp;P ปี 2559</vt:lpstr>
      <vt:lpstr>ภาพนิ่ง 8</vt:lpstr>
      <vt:lpstr>ภาพนิ่ง 9</vt:lpstr>
      <vt:lpstr>ภาพนิ่ง 10</vt:lpstr>
      <vt:lpstr>อัตราการจ่ายการตรวจทางห้องปฏิบัติการ และตรวจวินิจฉัย</vt:lpstr>
      <vt:lpstr>การจ่าย</vt:lpstr>
      <vt:lpstr>ภาพนิ่ง 13</vt:lpstr>
      <vt:lpstr>ภาพนิ่ง 14</vt:lpstr>
      <vt:lpstr>เงื่อนไขการให้บริการ</vt:lpstr>
      <vt:lpstr>ส่วนที่ (ข) P&amp;P กองทุนท้องถิ่น 45 บาท/คน </vt:lpstr>
      <vt:lpstr>ส่วนที่ (ค) P&amp;P basic  services 222.70 บาท/คน</vt:lpstr>
      <vt:lpstr>กรอบการบริหารงบบริการ P&amp;P Basic  Services ปี 2559</vt:lpstr>
      <vt:lpstr>ภาพนิ่ง 19</vt:lpstr>
      <vt:lpstr>งบ P&amp;P_ A แก้ปัญหาพื้นที่  ( 8  บาท /คน ) วงเงิน 21,438,904.00 บาท</vt:lpstr>
      <vt:lpstr>งบสนับสนุนและส่งเสริมการจัดบริการฯ P&amp;P_D ( 5 บาท/คน) วงเงิน  13,399,315.00  บาท</vt:lpstr>
      <vt:lpstr>แฟ้มที่เกี่ยวข้องกับบริการสร้างเสริมสุขภาพและป้องกันโรค</vt:lpstr>
      <vt:lpstr>ข้อมูลที่ใช้ประกอบการจัดสรร/กำกับติดตาม (P&amp;P Work Load)</vt:lpstr>
      <vt:lpstr>การกำกับติดตามผลการดำเนินงาน ตามตัวชี้วัดร่วม กสธ. และ สปสช.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Taweesri Greetong</dc:creator>
  <cp:lastModifiedBy>janya rattanavipa</cp:lastModifiedBy>
  <cp:revision>1073</cp:revision>
  <cp:lastPrinted>2014-08-27T07:29:05Z</cp:lastPrinted>
  <dcterms:created xsi:type="dcterms:W3CDTF">2014-03-12T06:01:29Z</dcterms:created>
  <dcterms:modified xsi:type="dcterms:W3CDTF">2015-11-24T02:16:19Z</dcterms:modified>
</cp:coreProperties>
</file>