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50"/>
  </p:notesMasterIdLst>
  <p:handoutMasterIdLst>
    <p:handoutMasterId r:id="rId51"/>
  </p:handoutMasterIdLst>
  <p:sldIdLst>
    <p:sldId id="256" r:id="rId2"/>
    <p:sldId id="395" r:id="rId3"/>
    <p:sldId id="283" r:id="rId4"/>
    <p:sldId id="408" r:id="rId5"/>
    <p:sldId id="409" r:id="rId6"/>
    <p:sldId id="410" r:id="rId7"/>
    <p:sldId id="396" r:id="rId8"/>
    <p:sldId id="397" r:id="rId9"/>
    <p:sldId id="266" r:id="rId10"/>
    <p:sldId id="267" r:id="rId11"/>
    <p:sldId id="268" r:id="rId12"/>
    <p:sldId id="400" r:id="rId13"/>
    <p:sldId id="401" r:id="rId14"/>
    <p:sldId id="269" r:id="rId15"/>
    <p:sldId id="270" r:id="rId16"/>
    <p:sldId id="366" r:id="rId17"/>
    <p:sldId id="402" r:id="rId18"/>
    <p:sldId id="398" r:id="rId19"/>
    <p:sldId id="399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411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403" r:id="rId39"/>
    <p:sldId id="406" r:id="rId40"/>
    <p:sldId id="407" r:id="rId41"/>
    <p:sldId id="385" r:id="rId42"/>
    <p:sldId id="386" r:id="rId43"/>
    <p:sldId id="388" r:id="rId44"/>
    <p:sldId id="389" r:id="rId45"/>
    <p:sldId id="278" r:id="rId46"/>
    <p:sldId id="279" r:id="rId47"/>
    <p:sldId id="404" r:id="rId48"/>
    <p:sldId id="405" r:id="rId49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52"/>
      <p:bold r:id="rId53"/>
      <p:italic r:id="rId54"/>
      <p:boldItalic r:id="rId55"/>
    </p:embeddedFont>
    <p:embeddedFont>
      <p:font typeface="Browallia New" panose="020B0604020202020204" pitchFamily="34" charset="-34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ordia New" panose="020B0304020202020204" pitchFamily="34" charset="-34"/>
      <p:regular r:id="rId64"/>
      <p:bold r:id="rId65"/>
      <p:italic r:id="rId66"/>
      <p:boldItalic r:id="rId67"/>
    </p:embeddedFont>
    <p:embeddedFont>
      <p:font typeface="Perpetua" panose="02020502060401020303" pitchFamily="18" charset="0"/>
      <p:regular r:id="rId68"/>
      <p:bold r:id="rId69"/>
      <p:italic r:id="rId70"/>
      <p:boldItalic r:id="rId71"/>
    </p:embeddedFont>
    <p:embeddedFont>
      <p:font typeface="TH SarabunPSK" panose="020B0500040200020003" pitchFamily="34" charset="-34"/>
      <p:regular r:id="rId72"/>
      <p:bold r:id="rId73"/>
      <p:italic r:id="rId74"/>
      <p:boldItalic r:id="rId75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FFCCFF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6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font" Target="fonts/font23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72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3E65A-A3EE-44B6-A55F-090C2E12A9D2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58643-39D0-4699-8582-B15DBFBE0D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9181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02072-DFCD-46E5-AFFD-623DCC7A5DF2}" type="datetimeFigureOut">
              <a:rPr lang="th-TH" smtClean="0"/>
              <a:t>24/01/63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8FDB3-3333-4A08-A17B-2E73F5C395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3447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FDB3-3333-4A08-A17B-2E73F5C3950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090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8FDB3-3333-4A08-A17B-2E73F5C3950C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323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07950" y="107950"/>
            <a:ext cx="8928100" cy="6642100"/>
            <a:chOff x="68" y="68"/>
            <a:chExt cx="5624" cy="4184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ltGray">
            <a:xfrm>
              <a:off x="68" y="68"/>
              <a:ext cx="5624" cy="418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ltGray">
            <a:xfrm>
              <a:off x="151" y="140"/>
              <a:ext cx="5469" cy="405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ltGray">
            <a:xfrm>
              <a:off x="191" y="188"/>
              <a:ext cx="5377" cy="394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white">
            <a:xfrm>
              <a:off x="272" y="272"/>
              <a:ext cx="5216" cy="37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92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7244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latin typeface="Angsana New" pitchFamily="18" charset="-34"/>
              </a:defRPr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07200" y="437551"/>
            <a:ext cx="1905000" cy="457200"/>
          </a:xfrm>
        </p:spPr>
        <p:txBody>
          <a:bodyPr/>
          <a:lstStyle>
            <a:lvl1pPr>
              <a:defRPr>
                <a:solidFill>
                  <a:srgbClr val="FFCCFF"/>
                </a:solidFill>
              </a:defRPr>
            </a:lvl1pPr>
          </a:lstStyle>
          <a:p>
            <a:fld id="{E012A9EE-2408-406E-BD81-8724374D1BA9}" type="slidenum">
              <a:rPr lang="en-US"/>
              <a:pPr/>
              <a:t>‹#›</a:t>
            </a:fld>
            <a:endParaRPr lang="th-TH"/>
          </a:p>
        </p:txBody>
      </p:sp>
      <p:pic>
        <p:nvPicPr>
          <p:cNvPr id="12" name="Picture 8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403975"/>
            <a:ext cx="3667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3BBA0-6851-4C19-872F-BB3EF5D8AB9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938F2-5F1F-478A-9B35-96AA8330412B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DEB2AA-D4ED-425D-ACBA-0A4C89608BF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7882" y="318456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EC3446-7835-4DA5-BD13-49A3B44A2AD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EF9ABDEB-A135-4F05-B89C-F29D6022C09E}" type="slidenum">
              <a:rPr lang="en-US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9DFDF-1206-4F76-AE55-EEB996E1CD7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CDF41-B7C6-499D-A9D6-E26B31D2B64F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16B9C-AA35-4614-905A-815F9C7393A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25270-1D72-448D-A13C-04FC5CA6C548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7E407-0B3D-4367-9D29-3280D863B15B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EBAF8-9205-46AB-8F4D-828F1B9F113A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C9ECC-ACA8-4D80-A38A-BC74F1A76C58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07950" y="107950"/>
            <a:ext cx="8928100" cy="6642100"/>
            <a:chOff x="68" y="68"/>
            <a:chExt cx="5624" cy="4184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ltGray">
            <a:xfrm>
              <a:off x="68" y="68"/>
              <a:ext cx="5624" cy="418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ltGray">
            <a:xfrm>
              <a:off x="151" y="140"/>
              <a:ext cx="5469" cy="405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ltGray">
            <a:xfrm>
              <a:off x="191" y="188"/>
              <a:ext cx="5377" cy="394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white">
            <a:xfrm>
              <a:off x="272" y="272"/>
              <a:ext cx="5216" cy="37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th-TH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th-TH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6019" y="3429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00268980-1AD1-4C48-BF18-BF36D549D897}" type="slidenum">
              <a:rPr lang="en-US"/>
              <a:pPr/>
              <a:t>‹#›</a:t>
            </a:fld>
            <a:endParaRPr lang="th-TH" dirty="0"/>
          </a:p>
        </p:txBody>
      </p:sp>
      <p:pic>
        <p:nvPicPr>
          <p:cNvPr id="12" name="Picture 8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403975"/>
            <a:ext cx="3667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JasmineUPC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JasmineUPC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JasmineUPC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JasmineUPC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JasmineUPC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JasmineUPC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JasmineUPC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cs typeface="JasmineUPC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FF99"/>
        </a:buClr>
        <a:buSzPct val="50000"/>
        <a:buFont typeface="Wingdings" pitchFamily="2" charset="2"/>
        <a:buChar char="Ø"/>
        <a:defRPr sz="3200" b="1">
          <a:solidFill>
            <a:srgbClr val="CCFF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 b="1">
          <a:solidFill>
            <a:schemeClr val="tx1"/>
          </a:solidFill>
          <a:latin typeface="Angsana New" pitchFamily="18" charset="-34"/>
          <a:cs typeface="Angsana New" pitchFamily="18" charset="-34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CCFF"/>
        </a:buClr>
        <a:buSzPct val="50000"/>
        <a:buFont typeface="Arial" pitchFamily="34" charset="0"/>
        <a:buChar char="–"/>
        <a:defRPr sz="2400" b="1">
          <a:solidFill>
            <a:srgbClr val="FFCCFF"/>
          </a:solidFill>
          <a:latin typeface="Cordia New" pitchFamily="34" charset="-34"/>
          <a:cs typeface="Cordia New" pitchFamily="34" charset="-34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j-lt"/>
          <a:cs typeface="Angsana New" pitchFamily="18" charset="-34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j-lt"/>
          <a:cs typeface="Angsana New" pitchFamily="18" charset="-34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j-lt"/>
          <a:cs typeface="Angsana New" pitchFamily="18" charset="-34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j-lt"/>
          <a:cs typeface="Angsana New" pitchFamily="18" charset="-34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j-lt"/>
          <a:cs typeface="Angsana New" pitchFamily="18" charset="-34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j-lt"/>
          <a:cs typeface="Angsana New" pitchFamily="18" charset="-34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4400" dirty="0"/>
              <a:t>หลักระบาดวิทยา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/>
              <a:t>นพ.ยงเจือ เหล่าศิริถาวร</a:t>
            </a:r>
          </a:p>
          <a:p>
            <a:r>
              <a:rPr lang="th-TH" dirty="0"/>
              <a:t>กรมควบคุมโรค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12A9EE-2408-406E-BD81-8724374D1BA9}" type="slidenum">
              <a:rPr lang="en-US" smtClean="0"/>
              <a:pPr/>
              <a:t>1</a:t>
            </a:fld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333375"/>
            <a:ext cx="8748713" cy="1143000"/>
          </a:xfrm>
        </p:spPr>
        <p:txBody>
          <a:bodyPr/>
          <a:lstStyle/>
          <a:p>
            <a:r>
              <a:rPr lang="th-TH" sz="3600" dirty="0"/>
              <a:t>ระยะมีความไวต่อการเกิดโรค </a:t>
            </a:r>
            <a:r>
              <a:rPr lang="en-US" sz="2000" dirty="0"/>
              <a:t>(stage of susceptibility)</a:t>
            </a:r>
            <a:endParaRPr lang="th-TH" sz="2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313"/>
            <a:ext cx="8065145" cy="50403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th-TH" sz="2800" dirty="0">
                <a:cs typeface="Angsana New" pitchFamily="18" charset="-34"/>
              </a:rPr>
              <a:t>โรคยังไม่เกิด แต่มีปัจจัยหรือองค์ประกอบต่าง ๆ ที่ส่งเสริมต่อการเกิดโรค หรือเป็นสาเหตุที่จะทำให้เกิดโรค โดยบุคคลนั้นอยู่ในสิ่งแวดล้อมที่เอื้ออำนวยต่อการเกิดโรคหรือสัมผัสกับปัจจัยเสี่ยง</a:t>
            </a:r>
          </a:p>
          <a:p>
            <a:pPr>
              <a:lnSpc>
                <a:spcPct val="110000"/>
              </a:lnSpc>
            </a:pPr>
            <a:r>
              <a:rPr lang="th-TH" sz="2800" dirty="0">
                <a:cs typeface="Angsana New" pitchFamily="18" charset="-34"/>
              </a:rPr>
              <a:t>ตัวอย่าง</a:t>
            </a:r>
          </a:p>
          <a:p>
            <a:pPr lvl="1">
              <a:lnSpc>
                <a:spcPct val="110000"/>
              </a:lnSpc>
            </a:pPr>
            <a:r>
              <a:rPr lang="th-TH" sz="2400" dirty="0"/>
              <a:t>เด็กที่ไม่ได้ฉีดวัคซีนป้องกันโรคมีโอกาสเป็นโรคมากกว่าเด็กที่ได้รับการฉีดวัคซีน</a:t>
            </a:r>
          </a:p>
          <a:p>
            <a:pPr lvl="1">
              <a:lnSpc>
                <a:spcPct val="110000"/>
              </a:lnSpc>
            </a:pPr>
            <a:r>
              <a:rPr lang="th-TH" sz="2400" dirty="0"/>
              <a:t>คนที่สูบบุหรี่มีโอกาสเป็นมะเร็งปอดมากกว่าคนที่ไม่สูบบุหรี่,  คนที่ชอบรับประทานอาหารไขมันสูงมีความเสี่ยงเป็นโรคหลอดเลือดหัวใจโคโรนารี่มากกว่าคนที่ชอบอาหารไขมันต่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10</a:t>
            </a:fld>
            <a:endParaRPr lang="th-T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476250"/>
            <a:ext cx="8677275" cy="1143000"/>
          </a:xfrm>
        </p:spPr>
        <p:txBody>
          <a:bodyPr/>
          <a:lstStyle/>
          <a:p>
            <a:r>
              <a:rPr lang="th-TH" sz="3600" dirty="0"/>
              <a:t>ระยะก่อนมีอาการของโรค </a:t>
            </a:r>
            <a:r>
              <a:rPr lang="en-US" sz="2000" dirty="0"/>
              <a:t>(stage of preclinical disease)</a:t>
            </a:r>
            <a:endParaRPr lang="th-TH" sz="2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19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th-TH" sz="2800" dirty="0">
                <a:cs typeface="Angsana New" pitchFamily="18" charset="-34"/>
              </a:rPr>
              <a:t>เริ่มมีพยาธิสภาพ แต่ยังไม่มีอาการ</a:t>
            </a:r>
          </a:p>
          <a:p>
            <a:pPr>
              <a:lnSpc>
                <a:spcPct val="110000"/>
              </a:lnSpc>
            </a:pPr>
            <a:r>
              <a:rPr lang="th-TH" sz="2800" dirty="0">
                <a:cs typeface="Angsana New" pitchFamily="18" charset="-34"/>
              </a:rPr>
              <a:t>ทราบได้จากการตรวจคัดกรอง</a:t>
            </a:r>
          </a:p>
          <a:p>
            <a:pPr>
              <a:lnSpc>
                <a:spcPct val="110000"/>
              </a:lnSpc>
            </a:pPr>
            <a:r>
              <a:rPr lang="th-TH" sz="2800" dirty="0">
                <a:cs typeface="Angsana New" pitchFamily="18" charset="-34"/>
              </a:rPr>
              <a:t>ตัวอย่าง </a:t>
            </a:r>
          </a:p>
          <a:p>
            <a:pPr lvl="1">
              <a:lnSpc>
                <a:spcPct val="110000"/>
              </a:lnSpc>
            </a:pPr>
            <a:r>
              <a:rPr lang="th-TH" sz="2400" dirty="0"/>
              <a:t>ผู้ป่วยวัณโรคระยะแรกมักไม่มีอาการ ตรวจพบได้จากการตรวจเอ็กซเรย์ปอดประจำปี</a:t>
            </a:r>
          </a:p>
          <a:p>
            <a:pPr lvl="1">
              <a:lnSpc>
                <a:spcPct val="110000"/>
              </a:lnSpc>
            </a:pPr>
            <a:r>
              <a:rPr lang="th-TH" sz="2400" dirty="0"/>
              <a:t>โรคหลอดเลือดหัวใจโคโรนารี่ระยะแรกมีไขมันสะสมในหลอดเลือดโดยยังไม่มีอาการ จนกว่าจะมีพยาธิสภาพมากขึ้น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11</a:t>
            </a:fld>
            <a:endParaRPr lang="th-T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ระยะฟักตัว</a:t>
            </a:r>
            <a:r>
              <a:rPr lang="en-US" dirty="0"/>
              <a:t> </a:t>
            </a:r>
            <a:r>
              <a:rPr lang="en-US" sz="3200" dirty="0"/>
              <a:t>(Incubation Period)</a:t>
            </a:r>
            <a:endParaRPr lang="en-US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หมายถึง ระยะเวลานับจากเชื้อเข้าสู่ร่างกายจนกระทั่งถึงเริ่ม</a:t>
            </a:r>
            <a:r>
              <a:rPr lang="th-TH" sz="2800" dirty="0"/>
              <a:t>มีอาการป่วย</a:t>
            </a:r>
            <a:r>
              <a:rPr lang="en-US" sz="2800" dirty="0"/>
              <a:t>(onset)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ตัวอย่างเช่น ไข้หวัดใหญ่มีระยะฟักตัว 1-3 วัน หมายความว่า ถ้าได้รับเชื้อไข้หวัดใหญ่(ในปริมาณเพียงพอ) จะเริ่มมีอาการป่วยภายในอีก 1-3 </a:t>
            </a:r>
            <a:r>
              <a:rPr lang="en-US" sz="2800" dirty="0" err="1"/>
              <a:t>วันหลังจากนั้น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คำถาม โรคเบาหวานมีระยะฟักตัวเท่าใด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12</a:t>
            </a:fld>
            <a:endParaRPr lang="th-T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Induction period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ในโรคไม่ติดต่อ ซึ่งส่วนใหญ่มีระยะไม่ปรากฏอาการยาวนาน </a:t>
            </a:r>
            <a:r>
              <a:rPr lang="en-US" sz="2800" dirty="0" err="1"/>
              <a:t>เราเรียกระยะเวลานับจากการได้รับปัจจัยจนเกิดอาการว่า</a:t>
            </a:r>
            <a:r>
              <a:rPr lang="en-US" sz="2800" dirty="0"/>
              <a:t> induction period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เช่น มะเร็งเม็ดเลือดขาว เกิดหลังจากเหตุระเบิดนิ</a:t>
            </a:r>
            <a:r>
              <a:rPr lang="th-TH" sz="2800" dirty="0"/>
              <a:t>ว</a:t>
            </a:r>
            <a:r>
              <a:rPr lang="en-US" sz="2800" dirty="0"/>
              <a:t>เคลียร์ ประมาณ 7 ปี (2 – 12 ปี)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13</a:t>
            </a:fld>
            <a:endParaRPr lang="th-TH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7918648" cy="1143000"/>
          </a:xfrm>
        </p:spPr>
        <p:txBody>
          <a:bodyPr/>
          <a:lstStyle/>
          <a:p>
            <a:r>
              <a:rPr lang="th-TH" sz="3600" dirty="0"/>
              <a:t>ระยะมีอาการของโรค </a:t>
            </a:r>
            <a:r>
              <a:rPr lang="th-TH" sz="2400" dirty="0"/>
              <a:t>(</a:t>
            </a:r>
            <a:r>
              <a:rPr lang="en-US" sz="2400" dirty="0"/>
              <a:t>stage of clinical disease</a:t>
            </a:r>
            <a:r>
              <a:rPr lang="th-TH" sz="2400" dirty="0"/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15213" cy="4114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sz="2800"/>
              <a:t>พยาธิสภาพของโรคมีมาก จนเกิดการเปลี่ยนแปลงลักษณะและหน้าที่ของส่วนต่าง ๆ ของร่างกาย</a:t>
            </a:r>
            <a:endParaRPr lang="th-TH" sz="2800">
              <a:cs typeface="Angsana New" pitchFamily="18" charset="-34"/>
            </a:endParaRPr>
          </a:p>
          <a:p>
            <a:pPr>
              <a:lnSpc>
                <a:spcPct val="120000"/>
              </a:lnSpc>
            </a:pPr>
            <a:r>
              <a:rPr lang="th-TH" sz="2800"/>
              <a:t>ตัวอย่าง </a:t>
            </a:r>
            <a:endParaRPr lang="th-TH" sz="2800">
              <a:cs typeface="Angsana New" pitchFamily="18" charset="-34"/>
            </a:endParaRPr>
          </a:p>
          <a:p>
            <a:pPr lvl="1">
              <a:lnSpc>
                <a:spcPct val="120000"/>
              </a:lnSpc>
            </a:pPr>
            <a:r>
              <a:rPr lang="th-TH" sz="2400"/>
              <a:t>อาการไข้ ไอ หายใจหอบ ในผู้ป่วยโรคปอดบวม</a:t>
            </a:r>
          </a:p>
          <a:p>
            <a:pPr lvl="1">
              <a:lnSpc>
                <a:spcPct val="120000"/>
              </a:lnSpc>
            </a:pPr>
            <a:r>
              <a:rPr lang="th-TH" sz="2400"/>
              <a:t>การตรวจพบก้อนเนื้อในส่วนต่าง ๆ ของร่างกายในโรคมะเร็ง, ผู้ป่วยโรคหลอดเลือดหัวใจมีอาการแน่นอก </a:t>
            </a:r>
          </a:p>
          <a:p>
            <a:pPr lvl="1">
              <a:lnSpc>
                <a:spcPct val="120000"/>
              </a:lnSpc>
            </a:pPr>
            <a:endParaRPr lang="th-TH" sz="24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B2AA-D4ED-425D-ACBA-0A4C89608BF1}" type="slidenum">
              <a:rPr lang="en-US" smtClean="0"/>
              <a:pPr/>
              <a:t>14</a:t>
            </a:fld>
            <a:endParaRPr lang="th-T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ระยะมีความพิการของโรค </a:t>
            </a:r>
            <a:r>
              <a:rPr lang="th-TH" sz="2400" dirty="0"/>
              <a:t>(</a:t>
            </a:r>
            <a:r>
              <a:rPr lang="en-US" sz="2400" dirty="0"/>
              <a:t>stage of disability</a:t>
            </a:r>
            <a:r>
              <a:rPr lang="th-TH" sz="2400" dirty="0"/>
              <a:t>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800" dirty="0"/>
              <a:t>หลังจากการเป็นโรค อาจมีความพิการมาก หรือน้อยขึ้นกับความรุนแรงของโรค และการรักษา</a:t>
            </a:r>
            <a:endParaRPr lang="th-TH" sz="2800" dirty="0">
              <a:cs typeface="Angsana New" pitchFamily="18" charset="-34"/>
            </a:endParaRPr>
          </a:p>
          <a:p>
            <a:r>
              <a:rPr lang="th-TH" sz="2800" dirty="0"/>
              <a:t>ตัวอย่าง</a:t>
            </a:r>
            <a:endParaRPr lang="th-TH" sz="2800" dirty="0">
              <a:cs typeface="Angsana New" pitchFamily="18" charset="-34"/>
            </a:endParaRPr>
          </a:p>
          <a:p>
            <a:pPr lvl="1"/>
            <a:r>
              <a:rPr lang="th-TH" sz="2400" dirty="0"/>
              <a:t>ผู้ป่วยโรคโปลิโอ เมื่อถึงระยะที่มีพยาธิสภาพที่เส้นประสาทจะทำให้มีอัมพาตของแขนขาได้</a:t>
            </a:r>
          </a:p>
          <a:p>
            <a:pPr lvl="1"/>
            <a:r>
              <a:rPr lang="th-TH" sz="2400" dirty="0"/>
              <a:t>ผู้ป่วยไฟไหม้ที่มือ เมื่อแผลหายแต่ยังมีแผลเป็นทำให้มืองอ เหยียดหรือกำไม่ได้ตามปกติ</a:t>
            </a:r>
            <a:endParaRPr lang="en-US" sz="2400" dirty="0"/>
          </a:p>
          <a:p>
            <a:pPr lvl="1"/>
            <a:endParaRPr lang="th-TH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15</a:t>
            </a:fld>
            <a:endParaRPr lang="th-TH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ปัจจัยของเชื้อที่ทำให้เกิดโรค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/>
              <a:t>Infectivity : </a:t>
            </a:r>
            <a:r>
              <a:rPr lang="th-TH"/>
              <a:t>สัดส่วนของผู้ที่ติดเชื้อต่อผู้สัมผัสทั้งหมด</a:t>
            </a:r>
            <a:endParaRPr lang="en-US"/>
          </a:p>
          <a:p>
            <a:pPr>
              <a:lnSpc>
                <a:spcPct val="140000"/>
              </a:lnSpc>
            </a:pPr>
            <a:r>
              <a:rPr lang="en-US"/>
              <a:t>Pathogenicity : สัดส่วนของผู้ที่มีอาการต่อผู้ที่ติดเชื้อทั้งหมด</a:t>
            </a:r>
          </a:p>
          <a:p>
            <a:pPr>
              <a:lnSpc>
                <a:spcPct val="140000"/>
              </a:lnSpc>
            </a:pPr>
            <a:r>
              <a:rPr lang="th-TH"/>
              <a:t>Virulence : สัดส่วนของผู้ที่มีอาการรุนแรงหรือตายต่อผู้ที่มีอาการทั้งหมด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16</a:t>
            </a:fld>
            <a:endParaRPr lang="th-TH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ตัวอย่าง</a:t>
            </a:r>
            <a:endParaRPr lang="en-US"/>
          </a:p>
        </p:txBody>
      </p:sp>
      <p:sp>
        <p:nvSpPr>
          <p:cNvPr id="563204" name="Rectangle 4"/>
          <p:cNvSpPr>
            <a:spLocks noChangeArrowheads="1"/>
          </p:cNvSpPr>
          <p:nvPr/>
        </p:nvSpPr>
        <p:spPr bwMode="auto">
          <a:xfrm>
            <a:off x="4267200" y="16764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err="1">
                <a:latin typeface="Cordia New" pitchFamily="34" charset="-34"/>
                <a:cs typeface="Cordia New" pitchFamily="34" charset="-34"/>
              </a:rPr>
              <a:t>Pathogenicity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3205" name="Rectangle 5"/>
          <p:cNvSpPr>
            <a:spLocks noChangeArrowheads="1"/>
          </p:cNvSpPr>
          <p:nvPr/>
        </p:nvSpPr>
        <p:spPr bwMode="auto">
          <a:xfrm>
            <a:off x="6248400" y="16764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latin typeface="Cordia New" pitchFamily="34" charset="-34"/>
                <a:cs typeface="Cordia New" pitchFamily="34" charset="-34"/>
              </a:rPr>
              <a:t>Virulence</a:t>
            </a:r>
          </a:p>
        </p:txBody>
      </p:sp>
      <p:sp>
        <p:nvSpPr>
          <p:cNvPr id="563206" name="Rectangle 6"/>
          <p:cNvSpPr>
            <a:spLocks noChangeArrowheads="1"/>
          </p:cNvSpPr>
          <p:nvPr/>
        </p:nvSpPr>
        <p:spPr bwMode="auto">
          <a:xfrm>
            <a:off x="4267200" y="24384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rdia New" pitchFamily="34" charset="-34"/>
                <a:cs typeface="Cordia New" pitchFamily="34" charset="-34"/>
              </a:rPr>
              <a:t>ต่ำ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3207" name="Rectangle 7"/>
          <p:cNvSpPr>
            <a:spLocks noChangeArrowheads="1"/>
          </p:cNvSpPr>
          <p:nvPr/>
        </p:nvSpPr>
        <p:spPr bwMode="auto">
          <a:xfrm>
            <a:off x="6248400" y="24384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tx2">
                    <a:lumMod val="60000"/>
                    <a:lumOff val="40000"/>
                  </a:schemeClr>
                </a:solidFill>
                <a:latin typeface="Cordia New" pitchFamily="34" charset="-34"/>
                <a:cs typeface="Cordia New" pitchFamily="34" charset="-34"/>
              </a:rPr>
              <a:t>ต่ำ</a:t>
            </a:r>
            <a:endParaRPr lang="en-US" sz="3600" b="1">
              <a:solidFill>
                <a:schemeClr val="tx2">
                  <a:lumMod val="60000"/>
                  <a:lumOff val="4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3208" name="Rectangle 8"/>
          <p:cNvSpPr>
            <a:spLocks noChangeArrowheads="1"/>
          </p:cNvSpPr>
          <p:nvPr/>
        </p:nvSpPr>
        <p:spPr bwMode="auto">
          <a:xfrm>
            <a:off x="1143000" y="24384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latin typeface="Cordia New" pitchFamily="34" charset="-34"/>
                <a:cs typeface="Cordia New" pitchFamily="34" charset="-34"/>
              </a:rPr>
              <a:t>Hepatitis A (เด็ก)</a:t>
            </a:r>
          </a:p>
        </p:txBody>
      </p:sp>
      <p:sp>
        <p:nvSpPr>
          <p:cNvPr id="563209" name="Rectangle 9"/>
          <p:cNvSpPr>
            <a:spLocks noChangeArrowheads="1"/>
          </p:cNvSpPr>
          <p:nvPr/>
        </p:nvSpPr>
        <p:spPr bwMode="auto">
          <a:xfrm>
            <a:off x="4267200" y="32766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tx2">
                    <a:lumMod val="60000"/>
                    <a:lumOff val="40000"/>
                  </a:schemeClr>
                </a:solidFill>
                <a:latin typeface="Cordia New" pitchFamily="34" charset="-34"/>
                <a:cs typeface="Cordia New" pitchFamily="34" charset="-34"/>
              </a:rPr>
              <a:t>สูง</a:t>
            </a:r>
            <a:endParaRPr lang="en-US" sz="3600" b="1">
              <a:solidFill>
                <a:schemeClr val="tx2">
                  <a:lumMod val="60000"/>
                  <a:lumOff val="4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3210" name="Rectangle 10"/>
          <p:cNvSpPr>
            <a:spLocks noChangeArrowheads="1"/>
          </p:cNvSpPr>
          <p:nvPr/>
        </p:nvSpPr>
        <p:spPr bwMode="auto">
          <a:xfrm>
            <a:off x="6248400" y="32766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tx2">
                    <a:lumMod val="60000"/>
                    <a:lumOff val="40000"/>
                  </a:schemeClr>
                </a:solidFill>
                <a:latin typeface="Cordia New" pitchFamily="34" charset="-34"/>
                <a:cs typeface="Cordia New" pitchFamily="34" charset="-34"/>
              </a:rPr>
              <a:t>ต่ำ</a:t>
            </a:r>
            <a:endParaRPr lang="en-US" sz="3600" b="1">
              <a:solidFill>
                <a:schemeClr val="tx2">
                  <a:lumMod val="60000"/>
                  <a:lumOff val="4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3211" name="Rectangle 11"/>
          <p:cNvSpPr>
            <a:spLocks noChangeArrowheads="1"/>
          </p:cNvSpPr>
          <p:nvPr/>
        </p:nvSpPr>
        <p:spPr bwMode="auto">
          <a:xfrm>
            <a:off x="990600" y="3367088"/>
            <a:ext cx="35814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3600" b="1">
                <a:latin typeface="Cordia New" pitchFamily="34" charset="-34"/>
                <a:cs typeface="Cordia New" pitchFamily="34" charset="-34"/>
              </a:rPr>
              <a:t>Measles </a:t>
            </a:r>
          </a:p>
          <a:p>
            <a:pPr>
              <a:lnSpc>
                <a:spcPct val="80000"/>
              </a:lnSpc>
            </a:pPr>
            <a:r>
              <a:rPr lang="en-US" sz="3600" b="1">
                <a:latin typeface="Cordia New" pitchFamily="34" charset="-34"/>
                <a:cs typeface="Cordia New" pitchFamily="34" charset="-34"/>
              </a:rPr>
              <a:t>(ในกลุ่มโภชนาการดี)</a:t>
            </a:r>
          </a:p>
        </p:txBody>
      </p:sp>
      <p:sp>
        <p:nvSpPr>
          <p:cNvPr id="563212" name="Rectangle 12"/>
          <p:cNvSpPr>
            <a:spLocks noChangeArrowheads="1"/>
          </p:cNvSpPr>
          <p:nvPr/>
        </p:nvSpPr>
        <p:spPr bwMode="auto">
          <a:xfrm>
            <a:off x="4267200" y="43434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tx2">
                    <a:lumMod val="60000"/>
                    <a:lumOff val="40000"/>
                  </a:schemeClr>
                </a:solidFill>
                <a:latin typeface="Cordia New" pitchFamily="34" charset="-34"/>
                <a:cs typeface="Cordia New" pitchFamily="34" charset="-34"/>
              </a:rPr>
              <a:t>สูง</a:t>
            </a:r>
            <a:endParaRPr lang="en-US" sz="3600" b="1">
              <a:solidFill>
                <a:schemeClr val="tx2">
                  <a:lumMod val="60000"/>
                  <a:lumOff val="4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3213" name="Rectangle 13"/>
          <p:cNvSpPr>
            <a:spLocks noChangeArrowheads="1"/>
          </p:cNvSpPr>
          <p:nvPr/>
        </p:nvSpPr>
        <p:spPr bwMode="auto">
          <a:xfrm>
            <a:off x="6248400" y="43434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tx2">
                    <a:lumMod val="60000"/>
                    <a:lumOff val="40000"/>
                  </a:schemeClr>
                </a:solidFill>
                <a:latin typeface="Cordia New" pitchFamily="34" charset="-34"/>
                <a:cs typeface="Cordia New" pitchFamily="34" charset="-34"/>
              </a:rPr>
              <a:t>สูง</a:t>
            </a:r>
            <a:endParaRPr lang="en-US" sz="3600" b="1">
              <a:solidFill>
                <a:schemeClr val="tx2">
                  <a:lumMod val="60000"/>
                  <a:lumOff val="4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3214" name="Rectangle 14"/>
          <p:cNvSpPr>
            <a:spLocks noChangeArrowheads="1"/>
          </p:cNvSpPr>
          <p:nvPr/>
        </p:nvSpPr>
        <p:spPr bwMode="auto">
          <a:xfrm>
            <a:off x="1066800" y="4433888"/>
            <a:ext cx="35814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en-US" sz="3600" b="1">
                <a:latin typeface="Cordia New" pitchFamily="34" charset="-34"/>
                <a:cs typeface="Cordia New" pitchFamily="34" charset="-34"/>
              </a:rPr>
              <a:t>Measles </a:t>
            </a:r>
          </a:p>
          <a:p>
            <a:pPr>
              <a:lnSpc>
                <a:spcPct val="80000"/>
              </a:lnSpc>
            </a:pPr>
            <a:r>
              <a:rPr lang="en-US" sz="3600" b="1">
                <a:latin typeface="Cordia New" pitchFamily="34" charset="-34"/>
                <a:cs typeface="Cordia New" pitchFamily="34" charset="-34"/>
              </a:rPr>
              <a:t>(ในกลุ่มทุพโภชนาการ)</a:t>
            </a:r>
          </a:p>
        </p:txBody>
      </p:sp>
      <p:sp>
        <p:nvSpPr>
          <p:cNvPr id="563215" name="Rectangle 15"/>
          <p:cNvSpPr>
            <a:spLocks noChangeArrowheads="1"/>
          </p:cNvSpPr>
          <p:nvPr/>
        </p:nvSpPr>
        <p:spPr bwMode="auto">
          <a:xfrm>
            <a:off x="4267200" y="5443538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tx2">
                    <a:lumMod val="60000"/>
                    <a:lumOff val="40000"/>
                  </a:schemeClr>
                </a:solidFill>
                <a:latin typeface="Cordia New" pitchFamily="34" charset="-34"/>
                <a:cs typeface="Cordia New" pitchFamily="34" charset="-34"/>
              </a:rPr>
              <a:t>สูง</a:t>
            </a:r>
            <a:endParaRPr lang="en-US" sz="3600" b="1">
              <a:solidFill>
                <a:schemeClr val="tx2">
                  <a:lumMod val="60000"/>
                  <a:lumOff val="4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3216" name="Rectangle 16"/>
          <p:cNvSpPr>
            <a:spLocks noChangeArrowheads="1"/>
          </p:cNvSpPr>
          <p:nvPr/>
        </p:nvSpPr>
        <p:spPr bwMode="auto">
          <a:xfrm>
            <a:off x="6248400" y="5443538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3600" b="1">
                <a:solidFill>
                  <a:schemeClr val="tx2">
                    <a:lumMod val="60000"/>
                    <a:lumOff val="40000"/>
                  </a:schemeClr>
                </a:solidFill>
                <a:latin typeface="Cordia New" pitchFamily="34" charset="-34"/>
                <a:cs typeface="Cordia New" pitchFamily="34" charset="-34"/>
              </a:rPr>
              <a:t>สูง</a:t>
            </a:r>
            <a:endParaRPr lang="en-US" sz="3600" b="1">
              <a:solidFill>
                <a:schemeClr val="tx2">
                  <a:lumMod val="60000"/>
                  <a:lumOff val="4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3217" name="Rectangle 17"/>
          <p:cNvSpPr>
            <a:spLocks noChangeArrowheads="1"/>
          </p:cNvSpPr>
          <p:nvPr/>
        </p:nvSpPr>
        <p:spPr bwMode="auto">
          <a:xfrm>
            <a:off x="1066800" y="5424488"/>
            <a:ext cx="27432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>
                <a:latin typeface="Cordia New" pitchFamily="34" charset="-34"/>
                <a:cs typeface="Cordia New" pitchFamily="34" charset="-34"/>
              </a:rPr>
              <a:t>Rabies</a:t>
            </a:r>
          </a:p>
        </p:txBody>
      </p:sp>
      <p:sp>
        <p:nvSpPr>
          <p:cNvPr id="563218" name="Line 18"/>
          <p:cNvSpPr>
            <a:spLocks noChangeShapeType="1"/>
          </p:cNvSpPr>
          <p:nvPr/>
        </p:nvSpPr>
        <p:spPr bwMode="auto">
          <a:xfrm>
            <a:off x="990600" y="2286000"/>
            <a:ext cx="7315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19" name="Line 19"/>
          <p:cNvSpPr>
            <a:spLocks noChangeShapeType="1"/>
          </p:cNvSpPr>
          <p:nvPr/>
        </p:nvSpPr>
        <p:spPr bwMode="auto">
          <a:xfrm>
            <a:off x="990600" y="1600200"/>
            <a:ext cx="7315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63220" name="Line 20"/>
          <p:cNvSpPr>
            <a:spLocks noChangeShapeType="1"/>
          </p:cNvSpPr>
          <p:nvPr/>
        </p:nvSpPr>
        <p:spPr bwMode="auto">
          <a:xfrm>
            <a:off x="990600" y="6096000"/>
            <a:ext cx="7315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17</a:t>
            </a:fld>
            <a:endParaRPr lang="th-T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องค์ประกอบสามทางระบาดวิทยา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>
                <a:cs typeface="Angsana New" pitchFamily="18" charset="-34"/>
              </a:rPr>
              <a:t>คน </a:t>
            </a:r>
            <a:r>
              <a:rPr lang="en-US">
                <a:cs typeface="Angsana New" pitchFamily="18" charset="-34"/>
              </a:rPr>
              <a:t>(Host)</a:t>
            </a:r>
          </a:p>
          <a:p>
            <a:r>
              <a:rPr lang="th-TH">
                <a:cs typeface="Angsana New" pitchFamily="18" charset="-34"/>
              </a:rPr>
              <a:t>ตัวก่อโรค (</a:t>
            </a:r>
            <a:r>
              <a:rPr lang="en-US">
                <a:cs typeface="Angsana New" pitchFamily="18" charset="-34"/>
              </a:rPr>
              <a:t>Agent)</a:t>
            </a:r>
          </a:p>
          <a:p>
            <a:r>
              <a:rPr lang="th-TH">
                <a:cs typeface="Angsana New" pitchFamily="18" charset="-34"/>
              </a:rPr>
              <a:t>สิ่งแวดล้อม </a:t>
            </a:r>
            <a:r>
              <a:rPr lang="en-US">
                <a:cs typeface="Angsana New" pitchFamily="18" charset="-34"/>
              </a:rPr>
              <a:t>(Environment)</a:t>
            </a:r>
            <a:endParaRPr lang="th-TH">
              <a:cs typeface="Angsana New" pitchFamily="18" charset="-34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87463" y="3789363"/>
            <a:ext cx="6626225" cy="2317750"/>
            <a:chOff x="811" y="2387"/>
            <a:chExt cx="4174" cy="1460"/>
          </a:xfrm>
        </p:grpSpPr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1856" y="3258"/>
              <a:ext cx="2086" cy="58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 b="1">
                  <a:solidFill>
                    <a:schemeClr val="bg1"/>
                  </a:solidFill>
                  <a:latin typeface="Angsana New" pitchFamily="18" charset="-34"/>
                </a:rPr>
                <a:t>Environment</a:t>
              </a:r>
              <a:endParaRPr lang="th-TH" sz="3600" b="1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811" y="3166"/>
              <a:ext cx="4174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750" name="Oval 6"/>
            <p:cNvSpPr>
              <a:spLocks noChangeArrowheads="1"/>
            </p:cNvSpPr>
            <p:nvPr/>
          </p:nvSpPr>
          <p:spPr bwMode="auto">
            <a:xfrm>
              <a:off x="930" y="2387"/>
              <a:ext cx="771" cy="771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 b="1">
                  <a:solidFill>
                    <a:schemeClr val="bg1"/>
                  </a:solidFill>
                  <a:latin typeface="Angsana New" pitchFamily="18" charset="-34"/>
                </a:rPr>
                <a:t>Host</a:t>
              </a:r>
              <a:endParaRPr lang="th-TH" sz="3600" b="1">
                <a:solidFill>
                  <a:schemeClr val="bg1"/>
                </a:solidFill>
                <a:latin typeface="Angsana New" pitchFamily="18" charset="-34"/>
              </a:endParaRPr>
            </a:p>
          </p:txBody>
        </p:sp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4150" y="2387"/>
              <a:ext cx="771" cy="77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3600" b="1">
                  <a:latin typeface="Angsana New" pitchFamily="18" charset="-34"/>
                </a:rPr>
                <a:t>Agent</a:t>
              </a:r>
              <a:endParaRPr lang="th-TH" sz="3600" b="1">
                <a:latin typeface="Angsana New" pitchFamily="18" charset="-34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18</a:t>
            </a:fld>
            <a:endParaRPr lang="th-T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องค์ประกอบสามทางระบาดวิทยา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31113" cy="4114800"/>
          </a:xfrm>
        </p:spPr>
        <p:txBody>
          <a:bodyPr/>
          <a:lstStyle/>
          <a:p>
            <a:r>
              <a:rPr lang="th-TH" sz="2800" dirty="0"/>
              <a:t>คน </a:t>
            </a:r>
            <a:r>
              <a:rPr lang="en-US" sz="2800" dirty="0"/>
              <a:t>: </a:t>
            </a:r>
            <a:r>
              <a:rPr lang="th-TH" sz="2800" dirty="0"/>
              <a:t>ปัจจัยที่เหมาะต่อการเกิดโรคในคน ขึ้นกับอายุ เพศ อาชีพ เชื้อชาติ พฤติกรรม ฯลฯ</a:t>
            </a:r>
          </a:p>
          <a:p>
            <a:r>
              <a:rPr lang="th-TH" sz="2800" dirty="0"/>
              <a:t>ตัวก่อโรค </a:t>
            </a:r>
            <a:r>
              <a:rPr lang="en-US" sz="2800" dirty="0"/>
              <a:t>: </a:t>
            </a:r>
            <a:r>
              <a:rPr lang="th-TH" sz="2800" dirty="0"/>
              <a:t>ได้แก่ เชื้อโรค และรวมความไปถึงสารเคมี (เช่น สารกัมมันตรังสี) หรือ ปัจจัยเสี่ยงต่างๆ (เช่น นิโคตินในบุหรี่)</a:t>
            </a:r>
          </a:p>
          <a:p>
            <a:r>
              <a:rPr lang="th-TH" sz="2800" dirty="0"/>
              <a:t>สิ่งแวดล้อม </a:t>
            </a:r>
            <a:r>
              <a:rPr lang="en-US" sz="2800" dirty="0"/>
              <a:t>: </a:t>
            </a:r>
            <a:r>
              <a:rPr lang="th-TH" sz="2800" dirty="0"/>
              <a:t>ตัวก่อโรคจะเข้าสู่ตัวคนได้ต้องมีสภาพแวดล้อมที่อำนวย สภาพแวดล้อมนี้ครอบคลุมตั้งแต่ครอบครัวที่อยู่อาศัย สภาพที่ทำงาน สภาพสังคม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B2AA-D4ED-425D-ACBA-0A4C89608BF1}" type="slidenum">
              <a:rPr lang="en-US" smtClean="0"/>
              <a:pPr/>
              <a:t>19</a:t>
            </a:fld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09600"/>
            <a:ext cx="7414592" cy="658813"/>
          </a:xfrm>
        </p:spPr>
        <p:txBody>
          <a:bodyPr>
            <a:normAutofit fontScale="90000"/>
          </a:bodyPr>
          <a:lstStyle/>
          <a:p>
            <a:r>
              <a:rPr lang="th-TH" dirty="0"/>
              <a:t>ระบาดวิทยา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2016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th-TH" dirty="0"/>
              <a:t>	การศึกษาเกี่ยวกับ </a:t>
            </a:r>
            <a:r>
              <a:rPr lang="en-US" dirty="0"/>
              <a:t>“</a:t>
            </a:r>
            <a:r>
              <a:rPr lang="th-TH" dirty="0"/>
              <a:t>การกระจาย</a:t>
            </a:r>
            <a:r>
              <a:rPr lang="en-US" dirty="0"/>
              <a:t>”</a:t>
            </a:r>
            <a:r>
              <a:rPr lang="th-TH" dirty="0"/>
              <a:t> และ</a:t>
            </a:r>
            <a:r>
              <a:rPr lang="en-US" dirty="0"/>
              <a:t> “</a:t>
            </a:r>
            <a:r>
              <a:rPr lang="th-TH" dirty="0"/>
              <a:t>ปัจจัยหรือองค์ประกอบที่มีอิทธิพลต่อการกระจายของสภาวะทางสุขภาพ</a:t>
            </a:r>
            <a:r>
              <a:rPr lang="en-US" dirty="0"/>
              <a:t>”</a:t>
            </a:r>
            <a:r>
              <a:rPr lang="th-TH" dirty="0"/>
              <a:t> ใน</a:t>
            </a:r>
            <a:r>
              <a:rPr lang="en-US" dirty="0"/>
              <a:t> “</a:t>
            </a:r>
            <a:r>
              <a:rPr lang="th-TH" dirty="0"/>
              <a:t>ประชากรที่สนใจ</a:t>
            </a:r>
            <a:r>
              <a:rPr lang="en-US" dirty="0"/>
              <a:t>”</a:t>
            </a:r>
            <a:r>
              <a:rPr lang="th-TH" dirty="0"/>
              <a:t> และ</a:t>
            </a:r>
            <a:r>
              <a:rPr lang="en-US" dirty="0" err="1"/>
              <a:t>ประยุกต์ใช้ในการควบคุม</a:t>
            </a:r>
            <a:r>
              <a:rPr lang="th-TH" dirty="0"/>
              <a:t>ป้องกันปัญหาทางสุขภาพ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115616" y="3861048"/>
            <a:ext cx="7416800" cy="178510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dirty="0">
                <a:latin typeface="Perpetua" pitchFamily="18" charset="0"/>
              </a:rPr>
              <a:t>“The study of  the distribution and determinants of health-related states or events in specified populations and the application of this study to control of health problems”</a:t>
            </a:r>
          </a:p>
          <a:p>
            <a:pPr algn="ctr" eaLnBrk="0" hangingPunct="0">
              <a:lnSpc>
                <a:spcPct val="110000"/>
              </a:lnSpc>
            </a:pPr>
            <a:endParaRPr lang="en-US" sz="2400" dirty="0">
              <a:latin typeface="Perpetua" pitchFamily="18" charset="0"/>
            </a:endParaRPr>
          </a:p>
          <a:p>
            <a:pPr algn="r" eaLnBrk="0" hangingPunct="0">
              <a:lnSpc>
                <a:spcPct val="110000"/>
              </a:lnSpc>
            </a:pPr>
            <a:r>
              <a:rPr lang="en-US" sz="1600" dirty="0">
                <a:latin typeface="Perpetua" pitchFamily="18" charset="0"/>
              </a:rPr>
              <a:t>Last JM:A dictionary of Epidemiology, 4</a:t>
            </a:r>
            <a:r>
              <a:rPr lang="en-US" sz="1600" baseline="30000" dirty="0">
                <a:latin typeface="Perpetua" pitchFamily="18" charset="0"/>
              </a:rPr>
              <a:t>th</a:t>
            </a:r>
            <a:r>
              <a:rPr lang="en-US" sz="1600" dirty="0">
                <a:latin typeface="Perpetua" pitchFamily="18" charset="0"/>
              </a:rPr>
              <a:t> Ed., 2001</a:t>
            </a:r>
            <a:endParaRPr lang="en-US" sz="1200" dirty="0">
              <a:latin typeface="Perpet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2</a:t>
            </a:fld>
            <a:endParaRPr lang="th-TH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/>
              <a:t>ห่วงโซ่ของการติดเชื้อ </a:t>
            </a:r>
            <a:r>
              <a:rPr lang="th-TH" sz="3200"/>
              <a:t>(</a:t>
            </a:r>
            <a:r>
              <a:rPr lang="en-US" sz="3200"/>
              <a:t>Chain of infection</a:t>
            </a:r>
            <a:r>
              <a:rPr lang="th-TH" sz="3200"/>
              <a:t>)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799306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องค์ประกอบสามของการเกิดโรคประกอบเป็นห่วงโซ่ของการติดเชื้อดังนี้</a:t>
            </a:r>
          </a:p>
          <a:p>
            <a:r>
              <a:rPr lang="th-TH"/>
              <a:t>แหล่งรังโรค </a:t>
            </a:r>
            <a:r>
              <a:rPr lang="en-US"/>
              <a:t>(reservoir)</a:t>
            </a:r>
          </a:p>
          <a:p>
            <a:r>
              <a:rPr lang="th-TH"/>
              <a:t>ทางออกของเชื้อจากแหล่งรังโรค </a:t>
            </a:r>
            <a:r>
              <a:rPr lang="en-US"/>
              <a:t>(portal of exit)</a:t>
            </a:r>
          </a:p>
          <a:p>
            <a:r>
              <a:rPr lang="th-TH"/>
              <a:t>วิธีการถ่ายทอดเชื้อ </a:t>
            </a:r>
            <a:r>
              <a:rPr lang="en-US"/>
              <a:t>(mode of transmission)</a:t>
            </a:r>
          </a:p>
          <a:p>
            <a:r>
              <a:rPr lang="th-TH"/>
              <a:t>ทางเข้าของเชื้อสู่ผู้รับ </a:t>
            </a:r>
            <a:r>
              <a:rPr lang="en-US"/>
              <a:t>(portal of entry)</a:t>
            </a:r>
          </a:p>
          <a:p>
            <a:r>
              <a:rPr lang="th-TH"/>
              <a:t>ผู้รับเชื้อที่ไวต่อโรค </a:t>
            </a:r>
            <a:r>
              <a:rPr lang="en-US"/>
              <a:t>(susceptible host)</a:t>
            </a:r>
            <a:endParaRPr lang="th-TH"/>
          </a:p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20</a:t>
            </a:fld>
            <a:endParaRPr lang="th-T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แหล่งรังโรค </a:t>
            </a:r>
            <a:r>
              <a:rPr lang="en-US"/>
              <a:t>(reservoir)</a:t>
            </a:r>
            <a:endParaRPr lang="th-TH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>
                <a:solidFill>
                  <a:srgbClr val="FFCCFF"/>
                </a:solidFill>
                <a:cs typeface="Angsana New" pitchFamily="18" charset="-34"/>
              </a:rPr>
              <a:t>แหล่งรังโรค คือ ที่ๆซึ่งเชื้อก่อโรค อาศัย เติบโต และเพิ่มจำนวน ได้แก่</a:t>
            </a:r>
          </a:p>
          <a:p>
            <a:r>
              <a:rPr lang="th-TH">
                <a:cs typeface="Angsana New" pitchFamily="18" charset="-34"/>
              </a:rPr>
              <a:t>มนุษย์ </a:t>
            </a:r>
            <a:r>
              <a:rPr lang="en-US">
                <a:cs typeface="Angsana New" pitchFamily="18" charset="-34"/>
              </a:rPr>
              <a:t>(human reservoirs)</a:t>
            </a:r>
            <a:endParaRPr lang="th-TH">
              <a:cs typeface="Angsana New" pitchFamily="18" charset="-34"/>
            </a:endParaRPr>
          </a:p>
          <a:p>
            <a:r>
              <a:rPr lang="th-TH">
                <a:cs typeface="Angsana New" pitchFamily="18" charset="-34"/>
              </a:rPr>
              <a:t>สัตว์</a:t>
            </a:r>
            <a:r>
              <a:rPr lang="en-US">
                <a:cs typeface="Angsana New" pitchFamily="18" charset="-34"/>
              </a:rPr>
              <a:t> (animal reservoirs)</a:t>
            </a:r>
            <a:endParaRPr lang="th-TH">
              <a:cs typeface="Angsana New" pitchFamily="18" charset="-34"/>
            </a:endParaRPr>
          </a:p>
          <a:p>
            <a:r>
              <a:rPr lang="th-TH">
                <a:cs typeface="Angsana New" pitchFamily="18" charset="-34"/>
              </a:rPr>
              <a:t>สิ่งแวดล้อม</a:t>
            </a:r>
            <a:r>
              <a:rPr lang="en-US">
                <a:cs typeface="Angsana New" pitchFamily="18" charset="-34"/>
              </a:rPr>
              <a:t> (environmental reserviors)</a:t>
            </a:r>
            <a:endParaRPr lang="th-TH"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>
                <a:cs typeface="Angsana New" pitchFamily="18" charset="-34"/>
              </a:rPr>
              <a:t>		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แหล่งรังโรคอาจเป็นที่ๆเชื้อเข้าสู่ผู้รับ หรือไม่ใช่ก็ได้ เช่น </a:t>
            </a:r>
            <a:r>
              <a:rPr lang="en-US" i="1">
                <a:solidFill>
                  <a:schemeClr val="tx1"/>
                </a:solidFill>
                <a:cs typeface="Angsana New" pitchFamily="18" charset="-34"/>
              </a:rPr>
              <a:t>Clostridium botulinum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มีแหล่งรังโรคคือ ดิน แต่แหล่งที่เชื้อเข้าสู่ผู้รับส่วนใหญ่คือ อาหารบรรจุกระป๋องที่มีสปอร์ของเชื้ออยู่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21</a:t>
            </a:fld>
            <a:endParaRPr lang="th-TH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th-TH"/>
              <a:t>แหล่งรังโรคในคน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96728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th-TH">
                <a:solidFill>
                  <a:srgbClr val="FFCCFF"/>
                </a:solidFill>
                <a:cs typeface="Angsana New" pitchFamily="18" charset="-34"/>
              </a:rPr>
              <a:t>	โรคหลายชนิดมีแหล่งรังโรคคือมนุษย์ และถ่ายทอดจากบุคคลหนึ่งสู่บุคคลหนึ่งโดยไม่มีตัวกลาง เช่น โรคติดเชื้อทางเดินหายใจ โรคติดเชื้อทางเพศสัมพันธ์ แหล่งรังโรคในมนุษย์จำแนกเป็น 2 ชนิด</a:t>
            </a:r>
          </a:p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พาหะ คือ ผู้ที่สามารถถ่ายทอดเชื้อโดยไม่มีอาการ ประกอบด้วย ผู้ที่อยู่ในระยะฟักตัว,ผู้ติดเชื้อไม่มีอาการ และ ผู้ที่หายจากโรคแล้วแต่ยังมีเชื้ออยู่ บุคคลเหล่านี้เสี่ยงต่อการถ่ายทอดเชื้อมาก</a:t>
            </a:r>
          </a:p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ผู้ป่วย กลุ่มนี้จะเสี่ยงต่อการถ่ายทอดเชื้อน้อยกว่า เนื่องจากมักได้รับการวินิจฉัย และให้การรักษา เป็นเหตุให้ลดโอกาสการสัมผัสผู้อื่น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22</a:t>
            </a:fld>
            <a:endParaRPr lang="th-TH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แหล่งรังโรคในสัตว์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cs typeface="Angsana New" pitchFamily="18" charset="-34"/>
              </a:rPr>
              <a:t>Zoonosis </a:t>
            </a:r>
            <a:r>
              <a:rPr lang="th-TH" dirty="0">
                <a:cs typeface="Angsana New" pitchFamily="18" charset="-34"/>
              </a:rPr>
              <a:t>คือ โรคติดเชื้อจากสัตว์มีกระดูกสันหลังมาสู่คนโดยธรรมชาติ ส่วนใหญ่โรคในกลุ่มนี้จะติดต่อกันระหว่างสัตว์ คนเป็นเพียง </a:t>
            </a:r>
            <a:r>
              <a:rPr lang="en-US" dirty="0">
                <a:cs typeface="Angsana New" pitchFamily="18" charset="-34"/>
              </a:rPr>
              <a:t>incidental host</a:t>
            </a:r>
            <a:r>
              <a:rPr lang="th-TH" dirty="0">
                <a:cs typeface="Angsana New" pitchFamily="18" charset="-34"/>
              </a:rPr>
              <a:t> เช่น </a:t>
            </a:r>
            <a:r>
              <a:rPr lang="en-US" dirty="0">
                <a:cs typeface="Angsana New" pitchFamily="18" charset="-34"/>
              </a:rPr>
              <a:t>Trichinosis, </a:t>
            </a:r>
            <a:r>
              <a:rPr lang="en-US" dirty="0" err="1">
                <a:cs typeface="Angsana New" pitchFamily="18" charset="-34"/>
              </a:rPr>
              <a:t>Antrax</a:t>
            </a:r>
            <a:r>
              <a:rPr lang="en-US" dirty="0">
                <a:cs typeface="Angsana New" pitchFamily="18" charset="-34"/>
              </a:rPr>
              <a:t>, Rabies, Plague, Leptospirosis</a:t>
            </a:r>
          </a:p>
          <a:p>
            <a:pPr>
              <a:lnSpc>
                <a:spcPct val="120000"/>
              </a:lnSpc>
            </a:pPr>
            <a:r>
              <a:rPr lang="en-US" dirty="0">
                <a:cs typeface="Angsana New" pitchFamily="18" charset="-34"/>
              </a:rPr>
              <a:t>Vector-borne disease </a:t>
            </a:r>
            <a:r>
              <a:rPr lang="th-TH" dirty="0">
                <a:cs typeface="Angsana New" pitchFamily="18" charset="-34"/>
              </a:rPr>
              <a:t>แมลงหลายชนิดเป็นแหล่งรังโรคของเชื้อไวรัสหรือปรสิต ตัวอย่างเช่น </a:t>
            </a:r>
            <a:r>
              <a:rPr lang="en-US" dirty="0">
                <a:cs typeface="Angsana New" pitchFamily="18" charset="-34"/>
              </a:rPr>
              <a:t>JE virus, Dengue virus, </a:t>
            </a:r>
            <a:r>
              <a:rPr lang="en-US" dirty="0" err="1">
                <a:cs typeface="Angsana New" pitchFamily="18" charset="-34"/>
              </a:rPr>
              <a:t>Zika</a:t>
            </a:r>
            <a:r>
              <a:rPr lang="en-US" dirty="0">
                <a:cs typeface="Angsana New" pitchFamily="18" charset="-34"/>
              </a:rPr>
              <a:t> virus, Malaria</a:t>
            </a:r>
            <a:endParaRPr lang="th-TH" dirty="0"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23</a:t>
            </a:fld>
            <a:endParaRPr lang="th-TH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แหล่งรังโรคในสิ่งแวดล้อม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th-TH">
                <a:cs typeface="Angsana New" pitchFamily="18" charset="-34"/>
              </a:rPr>
              <a:t>		พืช ดิน และ น้ำ ในสิ่งแวดล้อม สามารถเป็นแหล่งรังโรคของเชื้อก่อโรคบางชนิด เช่น </a:t>
            </a:r>
            <a:r>
              <a:rPr lang="en-US">
                <a:cs typeface="Angsana New" pitchFamily="18" charset="-34"/>
              </a:rPr>
              <a:t>Histoplasmosis </a:t>
            </a:r>
            <a:r>
              <a:rPr lang="th-TH">
                <a:cs typeface="Angsana New" pitchFamily="18" charset="-34"/>
              </a:rPr>
              <a:t>(เชื้อราชนิดหนึ่ง) อาศัยและเพิ่มจำนวนในดิน , </a:t>
            </a:r>
            <a:r>
              <a:rPr lang="en-US">
                <a:cs typeface="Angsana New" pitchFamily="18" charset="-34"/>
              </a:rPr>
              <a:t>Legionnaires’s disease </a:t>
            </a:r>
            <a:r>
              <a:rPr lang="th-TH">
                <a:cs typeface="Angsana New" pitchFamily="18" charset="-34"/>
              </a:rPr>
              <a:t>อาศัยอยู่ในแหล่งเก็บน้ำ เช่น น้ำหล่อเย็นของระบบปรับอากาศ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24</a:t>
            </a:fld>
            <a:endParaRPr lang="th-TH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th-TH" sz="4000"/>
              <a:t>ทางออกของเชื้อจากแหล่งรังโรค </a:t>
            </a:r>
            <a:r>
              <a:rPr lang="en-US" sz="2400"/>
              <a:t>(portal of exit)</a:t>
            </a:r>
            <a:endParaRPr lang="th-TH" sz="240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6815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dirty="0">
                <a:cs typeface="Angsana New" pitchFamily="18" charset="-34"/>
              </a:rPr>
              <a:t>		</a:t>
            </a:r>
            <a:r>
              <a:rPr lang="th-TH" dirty="0">
                <a:solidFill>
                  <a:schemeClr val="tx1"/>
                </a:solidFill>
                <a:cs typeface="Angsana New" pitchFamily="18" charset="-34"/>
              </a:rPr>
              <a:t>ทางออกของเชื้อจากแหล่งรังโรค ส่วนใหญ่จะสัมพันธ์กับแหล่งที่เชื้อก่อโรคอาศัยอยู่ เช่น </a:t>
            </a:r>
          </a:p>
          <a:p>
            <a:r>
              <a:rPr lang="en-US" dirty="0">
                <a:cs typeface="Angsana New" pitchFamily="18" charset="-34"/>
              </a:rPr>
              <a:t>TB </a:t>
            </a:r>
            <a:r>
              <a:rPr lang="th-TH" dirty="0">
                <a:cs typeface="Angsana New" pitchFamily="18" charset="-34"/>
              </a:rPr>
              <a:t>และ </a:t>
            </a:r>
            <a:r>
              <a:rPr lang="en-US" dirty="0">
                <a:cs typeface="Angsana New" pitchFamily="18" charset="-34"/>
              </a:rPr>
              <a:t>influenza </a:t>
            </a:r>
            <a:r>
              <a:rPr lang="th-TH" dirty="0">
                <a:cs typeface="Angsana New" pitchFamily="18" charset="-34"/>
              </a:rPr>
              <a:t>ออกมาทางทางเดินหายใจ </a:t>
            </a:r>
          </a:p>
          <a:p>
            <a:r>
              <a:rPr lang="en-US" i="1" dirty="0" err="1">
                <a:cs typeface="Angsana New" pitchFamily="18" charset="-34"/>
              </a:rPr>
              <a:t>Vribio</a:t>
            </a:r>
            <a:r>
              <a:rPr lang="en-US" i="1" dirty="0">
                <a:cs typeface="Angsana New" pitchFamily="18" charset="-34"/>
              </a:rPr>
              <a:t> </a:t>
            </a:r>
            <a:r>
              <a:rPr lang="en-US" i="1" dirty="0" err="1">
                <a:cs typeface="Angsana New" pitchFamily="18" charset="-34"/>
              </a:rPr>
              <a:t>chorela</a:t>
            </a:r>
            <a:r>
              <a:rPr lang="en-US" dirty="0">
                <a:cs typeface="Angsana New" pitchFamily="18" charset="-34"/>
              </a:rPr>
              <a:t> </a:t>
            </a:r>
            <a:r>
              <a:rPr lang="th-TH" dirty="0">
                <a:cs typeface="Angsana New" pitchFamily="18" charset="-34"/>
              </a:rPr>
              <a:t>ออกมากับอุจจาระ</a:t>
            </a:r>
          </a:p>
          <a:p>
            <a:r>
              <a:rPr lang="en-US" i="1" dirty="0" err="1">
                <a:cs typeface="Angsana New" pitchFamily="18" charset="-34"/>
              </a:rPr>
              <a:t>Sarcoptes</a:t>
            </a:r>
            <a:r>
              <a:rPr lang="en-US" i="1" dirty="0">
                <a:cs typeface="Angsana New" pitchFamily="18" charset="-34"/>
              </a:rPr>
              <a:t> </a:t>
            </a:r>
            <a:r>
              <a:rPr lang="en-US" i="1" dirty="0" err="1">
                <a:cs typeface="Angsana New" pitchFamily="18" charset="-34"/>
              </a:rPr>
              <a:t>scabiei</a:t>
            </a:r>
            <a:r>
              <a:rPr lang="en-US" dirty="0">
                <a:cs typeface="Angsana New" pitchFamily="18" charset="-34"/>
              </a:rPr>
              <a:t> </a:t>
            </a:r>
            <a:r>
              <a:rPr lang="th-TH" dirty="0">
                <a:cs typeface="Angsana New" pitchFamily="18" charset="-34"/>
              </a:rPr>
              <a:t>(หิด) ออกมาทางรอยโรคที่ผิวหนัง</a:t>
            </a:r>
          </a:p>
          <a:p>
            <a:r>
              <a:rPr lang="th-TH" dirty="0">
                <a:cs typeface="Angsana New" pitchFamily="18" charset="-34"/>
              </a:rPr>
              <a:t>เชื้อก่อโรคที่อยู่ในกระแสเลือด อาจมีทางออกต่างกัน เช่น ไวรัสเอดส์(บาดแผลที่ผิวหนัง, อวัยวะสืบพันธุ์) หรือ มาลาเรีย (ยุงกินเลือดผ่านทางผิวหนัง)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25</a:t>
            </a:fld>
            <a:endParaRPr lang="th-TH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/>
              <a:t>วิธีการถ่ายทอดเชื้อ </a:t>
            </a:r>
            <a:r>
              <a:rPr lang="en-US" sz="2800"/>
              <a:t>(mode of transmission)</a:t>
            </a:r>
            <a:endParaRPr lang="th-TH" sz="280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895850"/>
          </a:xfrm>
        </p:spPr>
        <p:txBody>
          <a:bodyPr/>
          <a:lstStyle/>
          <a:p>
            <a:r>
              <a:rPr lang="en-US">
                <a:cs typeface="Angsana New" pitchFamily="18" charset="-34"/>
              </a:rPr>
              <a:t>Direct transmission</a:t>
            </a:r>
          </a:p>
          <a:p>
            <a:pPr lvl="1"/>
            <a:r>
              <a:rPr lang="en-US"/>
              <a:t>Direct contact</a:t>
            </a:r>
          </a:p>
          <a:p>
            <a:pPr lvl="1"/>
            <a:r>
              <a:rPr lang="en-US"/>
              <a:t>Droplet spread</a:t>
            </a:r>
          </a:p>
          <a:p>
            <a:r>
              <a:rPr lang="en-US">
                <a:cs typeface="Angsana New" pitchFamily="18" charset="-34"/>
              </a:rPr>
              <a:t>Indirect transmission</a:t>
            </a:r>
          </a:p>
          <a:p>
            <a:pPr lvl="1"/>
            <a:r>
              <a:rPr lang="en-US"/>
              <a:t>Air-borne</a:t>
            </a:r>
          </a:p>
          <a:p>
            <a:pPr lvl="1"/>
            <a:r>
              <a:rPr lang="en-US"/>
              <a:t>Vehicle-borne</a:t>
            </a:r>
          </a:p>
          <a:p>
            <a:pPr lvl="1"/>
            <a:r>
              <a:rPr lang="en-US"/>
              <a:t>Vector-borne</a:t>
            </a:r>
          </a:p>
          <a:p>
            <a:pPr lvl="2"/>
            <a:r>
              <a:rPr lang="en-US">
                <a:cs typeface="Angsana New" pitchFamily="18" charset="-34"/>
              </a:rPr>
              <a:t>Mechanical</a:t>
            </a:r>
          </a:p>
          <a:p>
            <a:pPr lvl="2"/>
            <a:r>
              <a:rPr lang="en-US">
                <a:cs typeface="Angsana New" pitchFamily="18" charset="-34"/>
              </a:rPr>
              <a:t>Biological</a:t>
            </a:r>
            <a:endParaRPr lang="th-TH"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26</a:t>
            </a:fld>
            <a:endParaRPr lang="th-TH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transmission</a:t>
            </a:r>
            <a:endParaRPr lang="th-TH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Direct contact</a:t>
            </a:r>
            <a:r>
              <a:rPr lang="th-TH">
                <a:cs typeface="Angsana New" pitchFamily="18" charset="-34"/>
              </a:rPr>
              <a:t> </a:t>
            </a:r>
            <a:r>
              <a:rPr lang="en-US">
                <a:cs typeface="Angsana New" pitchFamily="18" charset="-34"/>
              </a:rPr>
              <a:t>: </a:t>
            </a:r>
            <a:r>
              <a:rPr lang="th-TH">
                <a:cs typeface="Angsana New" pitchFamily="18" charset="-34"/>
              </a:rPr>
              <a:t>การสัมผัสโดยตรงระหว่าง </a:t>
            </a:r>
            <a:r>
              <a:rPr lang="en-US">
                <a:cs typeface="Angsana New" pitchFamily="18" charset="-34"/>
              </a:rPr>
              <a:t>reservoir </a:t>
            </a:r>
            <a:r>
              <a:rPr lang="th-TH">
                <a:cs typeface="Angsana New" pitchFamily="18" charset="-34"/>
              </a:rPr>
              <a:t>กับ </a:t>
            </a:r>
            <a:r>
              <a:rPr lang="en-US">
                <a:cs typeface="Angsana New" pitchFamily="18" charset="-34"/>
              </a:rPr>
              <a:t>host</a:t>
            </a:r>
          </a:p>
          <a:p>
            <a:pPr lvl="1">
              <a:lnSpc>
                <a:spcPct val="110000"/>
              </a:lnSpc>
            </a:pPr>
            <a:r>
              <a:rPr lang="th-TH"/>
              <a:t>คน </a:t>
            </a:r>
            <a:r>
              <a:rPr lang="en-US"/>
              <a:t>: </a:t>
            </a:r>
            <a:r>
              <a:rPr lang="th-TH"/>
              <a:t>การสัมผัสทางผิวหนัง การมีเพศสัมพันธ์</a:t>
            </a:r>
          </a:p>
          <a:p>
            <a:pPr lvl="1">
              <a:lnSpc>
                <a:spcPct val="110000"/>
              </a:lnSpc>
            </a:pPr>
            <a:r>
              <a:rPr lang="th-TH"/>
              <a:t>สิ่งแวดล้อม </a:t>
            </a:r>
            <a:r>
              <a:rPr lang="en-US"/>
              <a:t>: </a:t>
            </a:r>
            <a:r>
              <a:rPr lang="th-TH"/>
              <a:t>สัมผัสกับดินที่มีเชื้อก่อโรค เช่น พยาธิปากขอ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>
                <a:cs typeface="Angsana New" pitchFamily="18" charset="-34"/>
              </a:rPr>
              <a:t>Droplet spread</a:t>
            </a:r>
          </a:p>
          <a:p>
            <a:pPr lvl="1">
              <a:lnSpc>
                <a:spcPct val="110000"/>
              </a:lnSpc>
            </a:pPr>
            <a:r>
              <a:rPr lang="th-TH"/>
              <a:t>ฝอยละอองที่เกิดจากการจาม ไอหรือพูดคุย ซึ่งกระจายไปในระยะสั้นๆ ก่อนที่จะตกลงสู่พื้นดิน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27</a:t>
            </a:fld>
            <a:endParaRPr lang="th-TH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570AE-B9A7-46AF-812A-8DEC2D54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407-0B3D-4367-9D29-3280D863B15B}" type="slidenum">
              <a:rPr lang="en-US" smtClean="0"/>
              <a:pPr/>
              <a:t>28</a:t>
            </a:fld>
            <a:endParaRPr lang="th-TH"/>
          </a:p>
        </p:txBody>
      </p:sp>
      <p:pic>
        <p:nvPicPr>
          <p:cNvPr id="4098" name="Picture 2" descr="ผลการค้นหารูปภาพสำหรับ droplet spread">
            <a:extLst>
              <a:ext uri="{FF2B5EF4-FFF2-40B4-BE49-F238E27FC236}">
                <a16:creationId xmlns:a16="http://schemas.microsoft.com/office/drawing/2014/main" id="{D7414676-B41B-46D6-9565-BB3852B86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671560"/>
            <a:ext cx="8244408" cy="551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77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Indirect transmission</a:t>
            </a:r>
            <a:endParaRPr lang="th-TH" sz="400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>
                <a:cs typeface="Angsana New" pitchFamily="18" charset="-34"/>
              </a:rPr>
              <a:t>Air-borne : </a:t>
            </a:r>
            <a:r>
              <a:rPr lang="th-TH">
                <a:cs typeface="Angsana New" pitchFamily="18" charset="-34"/>
              </a:rPr>
              <a:t>แบ่งเป็น 2 ชนิด คือ</a:t>
            </a:r>
          </a:p>
          <a:p>
            <a:pPr lvl="1">
              <a:lnSpc>
                <a:spcPct val="120000"/>
              </a:lnSpc>
            </a:pPr>
            <a:r>
              <a:rPr lang="en-US"/>
              <a:t>Droplet nuclei : </a:t>
            </a:r>
            <a:r>
              <a:rPr lang="th-TH"/>
              <a:t>เกิดจาก </a:t>
            </a:r>
            <a:r>
              <a:rPr lang="en-US"/>
              <a:t>droplet </a:t>
            </a:r>
            <a:r>
              <a:rPr lang="th-TH"/>
              <a:t>ที่ส่วนประกอบของของเหลวระเหยออกไปจนมีขนาดเล็กลง(</a:t>
            </a:r>
            <a:r>
              <a:rPr lang="en-US"/>
              <a:t>&lt; 5</a:t>
            </a:r>
            <a:r>
              <a:rPr lang="th-TH"/>
              <a:t> </a:t>
            </a:r>
            <a:r>
              <a:rPr lang="en-US"/>
              <a:t>micron) </a:t>
            </a:r>
            <a:r>
              <a:rPr lang="th-TH"/>
              <a:t>หรือเกิดจากฝอยละอองจากตัวอย่างติดเชื้อในห้องปฏิบัติการ </a:t>
            </a:r>
            <a:r>
              <a:rPr lang="en-US"/>
              <a:t>droplet nuclei </a:t>
            </a:r>
            <a:r>
              <a:rPr lang="th-TH"/>
              <a:t>สามารถแขวนลอยในอากาศได้เป็นเวลานาน</a:t>
            </a:r>
            <a:r>
              <a:rPr lang="en-US"/>
              <a:t> </a:t>
            </a:r>
            <a:r>
              <a:rPr lang="th-TH"/>
              <a:t>ตัวอย่างเช่น </a:t>
            </a:r>
            <a:r>
              <a:rPr lang="en-US"/>
              <a:t>TB, Legionnaires’s disease</a:t>
            </a:r>
            <a:endParaRPr lang="th-TH"/>
          </a:p>
          <a:p>
            <a:pPr lvl="1">
              <a:lnSpc>
                <a:spcPct val="120000"/>
              </a:lnSpc>
            </a:pPr>
            <a:r>
              <a:rPr lang="en-US"/>
              <a:t>Dust : </a:t>
            </a:r>
            <a:r>
              <a:rPr lang="th-TH"/>
              <a:t>อนุภาคขนาดเล็กที่มีเชื้อก่อโรคปนเปื้อนซึ่งถูกพัดพามาจากดิน, เสื้อผ้า, ฟูกนอน หรือพื้นผิวอื่นๆ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29</a:t>
            </a:fld>
            <a:endParaRPr lang="th-T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/>
              <a:t>วัตถุประสงค์ของระบาดวิทยา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800" dirty="0"/>
              <a:t>เพื่อศึกษาการดำเนินโรคและธรรมชาติของการเกิดโรค </a:t>
            </a:r>
            <a:endParaRPr lang="en-US" sz="2800" dirty="0"/>
          </a:p>
          <a:p>
            <a:r>
              <a:rPr lang="th-TH" sz="2800" dirty="0"/>
              <a:t>เพื่อระบุขอบเขตของการเกิดโรคในประชากร</a:t>
            </a:r>
            <a:endParaRPr lang="en-US" sz="2800" dirty="0"/>
          </a:p>
          <a:p>
            <a:r>
              <a:rPr lang="th-TH" sz="2800" dirty="0"/>
              <a:t>เพื่อค้นหาสาเหตุของการเกิดโรคและปัจจัยเสี่ยง</a:t>
            </a:r>
          </a:p>
          <a:p>
            <a:r>
              <a:rPr lang="th-TH" sz="2800" dirty="0"/>
              <a:t>เพื่อการเฝ้าระวังโรคหรือภัยสุขภาพ</a:t>
            </a:r>
            <a:endParaRPr lang="en-US" sz="2800" dirty="0"/>
          </a:p>
          <a:p>
            <a:r>
              <a:rPr lang="th-TH" sz="2800" dirty="0"/>
              <a:t>เพื่อควบคุมป้องกันโรคและส่งเสริมสุขภาพ</a:t>
            </a:r>
          </a:p>
          <a:p>
            <a:r>
              <a:rPr lang="th-TH" sz="2800" dirty="0"/>
              <a:t>เพื่อประเมินมาตรการทางสาธารณสุขและการรักษา</a:t>
            </a:r>
          </a:p>
          <a:p>
            <a:r>
              <a:rPr lang="th-TH" sz="2800" dirty="0"/>
              <a:t>เพื่อใช้เป็นข้อมูลพื้นฐานสำหรับการวางแผนและนโยบาย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3</a:t>
            </a:fld>
            <a:endParaRPr lang="th-TH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Indirect transmission</a:t>
            </a:r>
            <a:endParaRPr lang="th-TH" sz="400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351837" cy="46815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Vector-borne : </a:t>
            </a:r>
            <a:r>
              <a:rPr lang="th-TH">
                <a:cs typeface="Angsana New" pitchFamily="18" charset="-34"/>
              </a:rPr>
              <a:t>เชื้อก่อโรคถูกนำโดยสิ่งมีชีวิต ซึ่งส่วนใหญ่จะเป็นแมลง</a:t>
            </a:r>
          </a:p>
          <a:p>
            <a:pPr lvl="1">
              <a:lnSpc>
                <a:spcPct val="120000"/>
              </a:lnSpc>
            </a:pPr>
            <a:r>
              <a:rPr lang="en-US"/>
              <a:t>Mechanical transmission : </a:t>
            </a:r>
            <a:r>
              <a:rPr lang="th-TH"/>
              <a:t>เชื้อก่อโรคถูกนำไปโดยไม่มีการเปลี่ยนแปลงหรือเพิ่มจำนวนใน </a:t>
            </a:r>
            <a:r>
              <a:rPr lang="en-US"/>
              <a:t>vector </a:t>
            </a:r>
            <a:r>
              <a:rPr lang="th-TH"/>
              <a:t>เชื้ออาจถูกนำไปโดยขาของแมลง เช่น แมลงวันกับเชื้อที่ก่อโรคอุจจาระร่วง หรือ ผ่านเข้าไปในทางเดินอาหารของแมลงแล้วออกมาโดยไม่มีการเปลี่ยนแปลง เช่น หมัดกับ </a:t>
            </a:r>
            <a:r>
              <a:rPr lang="en-US"/>
              <a:t>plague </a:t>
            </a:r>
            <a:endParaRPr lang="th-TH"/>
          </a:p>
          <a:p>
            <a:pPr lvl="1">
              <a:lnSpc>
                <a:spcPct val="120000"/>
              </a:lnSpc>
            </a:pPr>
            <a:r>
              <a:rPr lang="en-US"/>
              <a:t>Biological transmission : </a:t>
            </a:r>
            <a:r>
              <a:rPr lang="th-TH"/>
              <a:t>เชื้อก่อโรคมีการเปลี่ยนแปลงในวงจรชีวิตจนกระทั่งพร้อมที่จะติดเชื้อต่อไปในตัวของ </a:t>
            </a:r>
            <a:r>
              <a:rPr lang="en-US"/>
              <a:t>vector </a:t>
            </a:r>
            <a:r>
              <a:rPr lang="th-TH"/>
              <a:t>ในกรณีนี้ </a:t>
            </a:r>
            <a:r>
              <a:rPr lang="en-US"/>
              <a:t>vector </a:t>
            </a:r>
            <a:r>
              <a:rPr lang="th-TH"/>
              <a:t>จะเป็นทั้ง </a:t>
            </a:r>
            <a:r>
              <a:rPr lang="en-US"/>
              <a:t>intermediate host </a:t>
            </a:r>
            <a:r>
              <a:rPr lang="th-TH"/>
              <a:t>และ </a:t>
            </a:r>
            <a:r>
              <a:rPr lang="en-US"/>
              <a:t>mode of transmission </a:t>
            </a:r>
            <a:r>
              <a:rPr lang="th-TH"/>
              <a:t>เช่น ยุงก้นปล่องกับไข้มาลาเรีย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30</a:t>
            </a:fld>
            <a:endParaRPr lang="th-TH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Indirect transmission</a:t>
            </a:r>
            <a:endParaRPr lang="th-TH" sz="400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351837" cy="46815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cs typeface="Angsana New" pitchFamily="18" charset="-34"/>
              </a:rPr>
              <a:t>Vehicle-borne </a:t>
            </a:r>
            <a:r>
              <a:rPr lang="en-US" dirty="0"/>
              <a:t>: </a:t>
            </a:r>
            <a:r>
              <a:rPr lang="th-TH" dirty="0">
                <a:cs typeface="Angsana New" pitchFamily="18" charset="-34"/>
              </a:rPr>
              <a:t>เชื้อก่อโรคถูกนำโดยสิ่งไม่มีชีวิต </a:t>
            </a:r>
          </a:p>
          <a:p>
            <a:pPr lvl="1">
              <a:lnSpc>
                <a:spcPct val="120000"/>
              </a:lnSpc>
            </a:pPr>
            <a:r>
              <a:rPr lang="th-TH" dirty="0"/>
              <a:t>อาหาร, น้ำ</a:t>
            </a:r>
          </a:p>
          <a:p>
            <a:pPr lvl="1">
              <a:lnSpc>
                <a:spcPct val="120000"/>
              </a:lnSpc>
            </a:pPr>
            <a:r>
              <a:rPr lang="th-TH" dirty="0"/>
              <a:t>วัตถุชีวภาพ  เช่น เลือด</a:t>
            </a:r>
          </a:p>
          <a:p>
            <a:pPr lvl="1">
              <a:lnSpc>
                <a:spcPct val="120000"/>
              </a:lnSpc>
            </a:pPr>
            <a:r>
              <a:rPr lang="th-TH" dirty="0"/>
              <a:t>เครื่องมือเครื่องใช้ต่างๆ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Vehicle </a:t>
            </a:r>
            <a:r>
              <a:rPr lang="th-TH" dirty="0"/>
              <a:t>เหล่านี้ อาจนำเชื้อก่อโรคโดยเชื้อไม่มีการเปลี่ยนแปลง(เช่น อาหารหรือน้ำนำเชื้อไวรัสตับอักเสบ </a:t>
            </a:r>
            <a:r>
              <a:rPr lang="en-US" dirty="0"/>
              <a:t>A) </a:t>
            </a:r>
            <a:r>
              <a:rPr lang="th-TH" dirty="0"/>
              <a:t>หรือมีการเปลี่ยนแปลง (เช่น อาหารบรรจุกระป๋องไม่ได้มาตรฐานทำให้มีสภาวะแวดล้อมเหมาะสมให้ </a:t>
            </a:r>
            <a:r>
              <a:rPr lang="en-US" i="1" dirty="0"/>
              <a:t>C. </a:t>
            </a:r>
            <a:r>
              <a:rPr lang="en-US" i="1" dirty="0" err="1"/>
              <a:t>botulinum</a:t>
            </a:r>
            <a:r>
              <a:rPr lang="en-US" dirty="0"/>
              <a:t> </a:t>
            </a:r>
            <a:r>
              <a:rPr lang="th-TH" dirty="0"/>
              <a:t>สร้าง </a:t>
            </a:r>
            <a:r>
              <a:rPr lang="en-US" dirty="0"/>
              <a:t>toxin)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31</a:t>
            </a:fld>
            <a:endParaRPr lang="th-TH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/>
              <a:t>ทางเข้าของเชื้อสู่ผู้รับ </a:t>
            </a:r>
            <a:r>
              <a:rPr lang="en-US" sz="3600"/>
              <a:t>(portal of entry)</a:t>
            </a:r>
            <a:endParaRPr lang="th-TH" sz="360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dirty="0"/>
              <a:t>		</a:t>
            </a:r>
            <a:r>
              <a:rPr lang="th-TH" dirty="0">
                <a:cs typeface="Angsana New" pitchFamily="18" charset="-34"/>
              </a:rPr>
              <a:t>เชื้อก่อโรคเข้าสู่ร่างกายของ </a:t>
            </a:r>
            <a:r>
              <a:rPr lang="en-US" dirty="0">
                <a:cs typeface="Angsana New" pitchFamily="18" charset="-34"/>
              </a:rPr>
              <a:t>host </a:t>
            </a:r>
            <a:r>
              <a:rPr lang="th-TH" dirty="0">
                <a:cs typeface="Angsana New" pitchFamily="18" charset="-34"/>
              </a:rPr>
              <a:t>โดยทางผ่านนั้นต้องเป็นทางที่เชื้อนั้นๆจะมุ่งไปสู่อวัยวะเป้าหมายได้ ซึ่งส่วนใหญ่มักเป็นทางเดียวกับที่เชื้อออกมาจากแหล่งรังโรค เช่น </a:t>
            </a:r>
            <a:r>
              <a:rPr lang="en-US" dirty="0">
                <a:cs typeface="Angsana New" pitchFamily="18" charset="-34"/>
              </a:rPr>
              <a:t>influenza </a:t>
            </a:r>
            <a:r>
              <a:rPr lang="th-TH" dirty="0">
                <a:cs typeface="Angsana New" pitchFamily="18" charset="-34"/>
              </a:rPr>
              <a:t>ออกมาทางระบบทางเดินหายใจก็เข้าสู่ทางระบบทางเดินหายใจ หรือ เชื้อก่อโรคอุจจาระร่วงออกทางทางเดินอาหาร(อุจจาระ) ก็เข้าสู่ทางทางเดินอาหาร(ปาก) อย่างไรก็ตามเชื้อบางชนิดก็เข้าสู่ร่างกายของ </a:t>
            </a:r>
            <a:r>
              <a:rPr lang="en-US" dirty="0">
                <a:cs typeface="Angsana New" pitchFamily="18" charset="-34"/>
              </a:rPr>
              <a:t>host </a:t>
            </a:r>
            <a:r>
              <a:rPr lang="th-TH" dirty="0">
                <a:cs typeface="Angsana New" pitchFamily="18" charset="-34"/>
              </a:rPr>
              <a:t>คนละทางกับที่ออกจากแหล่งรังโรค เช่น พยาธิปากขอ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32</a:t>
            </a:fld>
            <a:endParaRPr lang="th-TH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/>
              <a:t>ผู้รับเชื้อที่ไวต่อโรค </a:t>
            </a:r>
            <a:r>
              <a:rPr lang="en-US" sz="3600"/>
              <a:t>(susceptible host)</a:t>
            </a:r>
            <a:endParaRPr lang="th-TH" sz="360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th-TH">
                <a:cs typeface="Angsana New" pitchFamily="18" charset="-34"/>
              </a:rPr>
              <a:t>ปัจจัยที่เกี่ยวข้องต่อการไวต่อโรค ได้แก่</a:t>
            </a:r>
          </a:p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พันธุกรรม</a:t>
            </a:r>
          </a:p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ภูมิคุ้มกันเฉพาะโรค</a:t>
            </a:r>
          </a:p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ปัจจัยทั่วไปของแต่ละบุคคล</a:t>
            </a:r>
          </a:p>
          <a:p>
            <a:pPr lvl="1">
              <a:lnSpc>
                <a:spcPct val="110000"/>
              </a:lnSpc>
            </a:pPr>
            <a:r>
              <a:rPr lang="th-TH"/>
              <a:t>ลดความไวต่อการติดเชื้อหรือเพิ่มความต้านทานต่อเชื้อ</a:t>
            </a:r>
          </a:p>
          <a:p>
            <a:pPr lvl="1">
              <a:lnSpc>
                <a:spcPct val="110000"/>
              </a:lnSpc>
            </a:pPr>
            <a:r>
              <a:rPr lang="th-TH"/>
              <a:t>เพิ่มความไวต่อการติดเชื้อ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33</a:t>
            </a:fld>
            <a:endParaRPr lang="th-TH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ปัจจัยทั่วไปที่ลดความไวต่อการติดเชื้อ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ผิวหนัง เยื่อบุ</a:t>
            </a:r>
            <a:r>
              <a:rPr lang="en-US">
                <a:cs typeface="Angsana New" pitchFamily="18" charset="-34"/>
              </a:rPr>
              <a:t>(mucous membrane)</a:t>
            </a:r>
            <a:r>
              <a:rPr lang="th-TH">
                <a:cs typeface="Angsana New" pitchFamily="18" charset="-34"/>
              </a:rPr>
              <a:t> </a:t>
            </a:r>
            <a:r>
              <a:rPr lang="en-US">
                <a:cs typeface="Angsana New" pitchFamily="18" charset="-34"/>
              </a:rPr>
              <a:t>: 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ผิวหนังที่ไม่มีบาดแผลจะป้องกันเชื้อเข้าสู่ร่างกายทางผิวหนัง</a:t>
            </a:r>
            <a:endParaRPr lang="en-US">
              <a:solidFill>
                <a:schemeClr val="tx1"/>
              </a:solidFill>
              <a:cs typeface="Angsana New" pitchFamily="18" charset="-34"/>
            </a:endParaRPr>
          </a:p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ความเป็นกรดในกระเพาะอาหาร </a:t>
            </a:r>
            <a:r>
              <a:rPr lang="en-US">
                <a:cs typeface="Angsana New" pitchFamily="18" charset="-34"/>
              </a:rPr>
              <a:t>: 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จะฆ่าเชื้อบางส่วนที่รับประทานเข้าไป</a:t>
            </a:r>
          </a:p>
          <a:p>
            <a:pPr>
              <a:lnSpc>
                <a:spcPct val="110000"/>
              </a:lnSpc>
            </a:pPr>
            <a:r>
              <a:rPr lang="en-US">
                <a:cs typeface="Angsana New" pitchFamily="18" charset="-34"/>
              </a:rPr>
              <a:t>Cilia </a:t>
            </a:r>
            <a:r>
              <a:rPr lang="th-TH">
                <a:cs typeface="Angsana New" pitchFamily="18" charset="-34"/>
              </a:rPr>
              <a:t>ในระบบทางเดินหายใจ การไอ </a:t>
            </a:r>
            <a:r>
              <a:rPr lang="en-US">
                <a:cs typeface="Angsana New" pitchFamily="18" charset="-34"/>
              </a:rPr>
              <a:t>: 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ขจัดเชื้อที่หายใจเข้าไป</a:t>
            </a:r>
          </a:p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ภูมิคุ้มกันแบบไม่เฉพาะโรค </a:t>
            </a:r>
            <a:r>
              <a:rPr lang="en-US">
                <a:cs typeface="Angsana New" pitchFamily="18" charset="-34"/>
              </a:rPr>
              <a:t>: 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เช่น เม็ดเลือดขาวที่จับกินเชื้อโรค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34</a:t>
            </a:fld>
            <a:endParaRPr lang="th-TH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ปัจจัยทั่วไปที่เพิ่มความไวต่อการติดเชื้อ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ภาวะทุพโภชนาการ</a:t>
            </a:r>
          </a:p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การติดสุรา </a:t>
            </a:r>
            <a:r>
              <a:rPr lang="en-US">
                <a:cs typeface="Angsana New" pitchFamily="18" charset="-34"/>
              </a:rPr>
              <a:t>(alcoholism)</a:t>
            </a:r>
          </a:p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การได้รับยากดภูมิคุ้มกัน</a:t>
            </a:r>
            <a:endParaRPr lang="th-TH">
              <a:solidFill>
                <a:schemeClr val="bg1"/>
              </a:solidFill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35</a:t>
            </a:fld>
            <a:endParaRPr lang="th-TH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cs typeface="Angsana New" pitchFamily="18" charset="-34"/>
              </a:rPr>
              <a:t>ภูมิคุ้มกันเฉพาะโรค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th-TH">
                <a:cs typeface="Angsana New" pitchFamily="18" charset="-34"/>
              </a:rPr>
              <a:t>ภูมิคุ้มกันเฉพาะโรคจะต้านทานต่อเชื้อชนิดนั้นๆ โดยเกิดได้ 2 ทางคือ</a:t>
            </a:r>
          </a:p>
          <a:p>
            <a:pPr>
              <a:lnSpc>
                <a:spcPct val="120000"/>
              </a:lnSpc>
            </a:pPr>
            <a:r>
              <a:rPr lang="en-US">
                <a:cs typeface="Angsana New" pitchFamily="18" charset="-34"/>
              </a:rPr>
              <a:t>Active immunity : </a:t>
            </a:r>
            <a:r>
              <a:rPr lang="th-TH">
                <a:cs typeface="Angsana New" pitchFamily="18" charset="-34"/>
              </a:rPr>
              <a:t>ร่างกายของ</a:t>
            </a:r>
            <a:r>
              <a:rPr lang="en-US">
                <a:cs typeface="Angsana New" pitchFamily="18" charset="-34"/>
              </a:rPr>
              <a:t> host </a:t>
            </a:r>
            <a:r>
              <a:rPr lang="th-TH">
                <a:cs typeface="Angsana New" pitchFamily="18" charset="-34"/>
              </a:rPr>
              <a:t>สร้างภูมิคุ้มกันต่อเชื้อนั้นๆเอง โดยการได้รับวัคซีน</a:t>
            </a:r>
            <a:r>
              <a:rPr lang="en-US">
                <a:cs typeface="Angsana New" pitchFamily="18" charset="-34"/>
              </a:rPr>
              <a:t> </a:t>
            </a:r>
            <a:r>
              <a:rPr lang="th-TH">
                <a:cs typeface="Angsana New" pitchFamily="18" charset="-34"/>
              </a:rPr>
              <a:t>หรือ </a:t>
            </a:r>
            <a:r>
              <a:rPr lang="en-US">
                <a:cs typeface="Angsana New" pitchFamily="18" charset="-34"/>
              </a:rPr>
              <a:t>toxoid</a:t>
            </a:r>
          </a:p>
          <a:p>
            <a:pPr>
              <a:lnSpc>
                <a:spcPct val="120000"/>
              </a:lnSpc>
            </a:pPr>
            <a:r>
              <a:rPr lang="en-US">
                <a:cs typeface="Angsana New" pitchFamily="18" charset="-34"/>
              </a:rPr>
              <a:t>Passive immunity : </a:t>
            </a:r>
            <a:r>
              <a:rPr lang="th-TH">
                <a:cs typeface="Angsana New" pitchFamily="18" charset="-34"/>
              </a:rPr>
              <a:t>ได้รับภูมิคุ้มกันต่อเชื้อนั้นจากผู้อื่น เช่น ทารกได้รับจากมารดาผ่านทางรกขณะอยู่ในครรภ์ หรือ ผู้ที่ได้รับ </a:t>
            </a:r>
            <a:r>
              <a:rPr lang="en-US">
                <a:cs typeface="Angsana New" pitchFamily="18" charset="-34"/>
              </a:rPr>
              <a:t>immunoglobulin, antitoxin</a:t>
            </a:r>
            <a:endParaRPr lang="th-TH"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36</a:t>
            </a:fld>
            <a:endParaRPr lang="th-TH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Herd immunity</a:t>
            </a:r>
            <a:endParaRPr lang="th-TH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4679950"/>
          </a:xfrm>
        </p:spPr>
        <p:txBody>
          <a:bodyPr/>
          <a:lstStyle/>
          <a:p>
            <a:r>
              <a:rPr lang="en-US">
                <a:cs typeface="Angsana New" pitchFamily="18" charset="-34"/>
              </a:rPr>
              <a:t>Herd immunity </a:t>
            </a:r>
            <a:r>
              <a:rPr lang="th-TH">
                <a:cs typeface="Angsana New" pitchFamily="18" charset="-34"/>
              </a:rPr>
              <a:t>เป็นการป้องกันการระบาดของโรคในชุมชน (ไม่ใช่การป้องกันการติดเชื้อของแต่ละบุคคล)</a:t>
            </a:r>
          </a:p>
          <a:p>
            <a:r>
              <a:rPr lang="th-TH">
                <a:cs typeface="Angsana New" pitchFamily="18" charset="-34"/>
              </a:rPr>
              <a:t>สัดส่วนของประชากรในชุมชนมีความต้านทานต่อเชื้อในระดับสูง และเหลือผู้ที่ยังไวต่อเชื้อจำนวนไม่มาก ทำให้ผู้ที่ติดเชื้อมีโอกาสสัมผัสกับผู้ที่ยังไวต่อเชื้อ น้อยลง</a:t>
            </a:r>
          </a:p>
          <a:p>
            <a:r>
              <a:rPr lang="th-TH">
                <a:cs typeface="Angsana New" pitchFamily="18" charset="-34"/>
              </a:rPr>
              <a:t>ไม่จำเป็นที่ประชากรทุกคนต้องมีความต้านทานต่อเชื้อ สัดส่วนของผู้ที่มีความต้านทานที่จำเป็นสำหรับ </a:t>
            </a:r>
            <a:r>
              <a:rPr lang="en-US">
                <a:cs typeface="Angsana New" pitchFamily="18" charset="-34"/>
              </a:rPr>
              <a:t>herd immunity </a:t>
            </a:r>
            <a:r>
              <a:rPr lang="th-TH">
                <a:cs typeface="Angsana New" pitchFamily="18" charset="-34"/>
              </a:rPr>
              <a:t>แตกต่างไปตามแต่ละโรค เช่น</a:t>
            </a:r>
            <a:r>
              <a:rPr lang="en-US">
                <a:cs typeface="Angsana New" pitchFamily="18" charset="-34"/>
              </a:rPr>
              <a:t> </a:t>
            </a:r>
            <a:r>
              <a:rPr lang="th-TH">
                <a:cs typeface="Angsana New" pitchFamily="18" charset="-34"/>
              </a:rPr>
              <a:t>โรคหัดต้องการที่ระดับ 95</a:t>
            </a:r>
            <a:r>
              <a:rPr lang="en-US">
                <a:cs typeface="Angsana New" pitchFamily="18" charset="-34"/>
              </a:rPr>
              <a:t>%</a:t>
            </a:r>
            <a:endParaRPr lang="th-TH"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37</a:t>
            </a:fld>
            <a:endParaRPr lang="th-TH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608" name="Rectangle 48"/>
          <p:cNvSpPr>
            <a:spLocks noChangeArrowheads="1"/>
          </p:cNvSpPr>
          <p:nvPr/>
        </p:nvSpPr>
        <p:spPr bwMode="auto">
          <a:xfrm>
            <a:off x="4659084" y="2667000"/>
            <a:ext cx="4377412" cy="2057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607" name="Rectangle 47"/>
          <p:cNvSpPr>
            <a:spLocks noChangeArrowheads="1"/>
          </p:cNvSpPr>
          <p:nvPr/>
        </p:nvSpPr>
        <p:spPr bwMode="auto">
          <a:xfrm>
            <a:off x="228598" y="2667000"/>
            <a:ext cx="4267200" cy="2057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dirty="0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792088"/>
          </a:xfrm>
        </p:spPr>
        <p:txBody>
          <a:bodyPr/>
          <a:lstStyle/>
          <a:p>
            <a:r>
              <a:rPr lang="en-US" sz="3600" dirty="0"/>
              <a:t>Herd immunity</a:t>
            </a:r>
          </a:p>
        </p:txBody>
      </p:sp>
      <p:sp>
        <p:nvSpPr>
          <p:cNvPr id="578563" name="AutoShape 3"/>
          <p:cNvSpPr>
            <a:spLocks noChangeArrowheads="1"/>
          </p:cNvSpPr>
          <p:nvPr/>
        </p:nvSpPr>
        <p:spPr bwMode="auto">
          <a:xfrm>
            <a:off x="1828800" y="1981200"/>
            <a:ext cx="381000" cy="381000"/>
          </a:xfrm>
          <a:prstGeom prst="plus">
            <a:avLst>
              <a:gd name="adj" fmla="val 3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64" name="AutoShape 4"/>
          <p:cNvSpPr>
            <a:spLocks noChangeArrowheads="1"/>
          </p:cNvSpPr>
          <p:nvPr/>
        </p:nvSpPr>
        <p:spPr bwMode="auto">
          <a:xfrm>
            <a:off x="990600" y="2971800"/>
            <a:ext cx="381000" cy="381000"/>
          </a:xfrm>
          <a:prstGeom prst="plus">
            <a:avLst>
              <a:gd name="adj" fmla="val 3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65" name="AutoShape 5"/>
          <p:cNvSpPr>
            <a:spLocks noChangeArrowheads="1"/>
          </p:cNvSpPr>
          <p:nvPr/>
        </p:nvSpPr>
        <p:spPr bwMode="auto">
          <a:xfrm>
            <a:off x="2504728" y="2971800"/>
            <a:ext cx="381000" cy="381000"/>
          </a:xfrm>
          <a:prstGeom prst="plus">
            <a:avLst>
              <a:gd name="adj" fmla="val 3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66" name="AutoShape 6"/>
          <p:cNvSpPr>
            <a:spLocks noChangeArrowheads="1"/>
          </p:cNvSpPr>
          <p:nvPr/>
        </p:nvSpPr>
        <p:spPr bwMode="auto">
          <a:xfrm>
            <a:off x="381000" y="4038600"/>
            <a:ext cx="381000" cy="381000"/>
          </a:xfrm>
          <a:prstGeom prst="plus">
            <a:avLst>
              <a:gd name="adj" fmla="val 3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67" name="AutoShape 7"/>
          <p:cNvSpPr>
            <a:spLocks noChangeArrowheads="1"/>
          </p:cNvSpPr>
          <p:nvPr/>
        </p:nvSpPr>
        <p:spPr bwMode="auto">
          <a:xfrm>
            <a:off x="2123728" y="4038600"/>
            <a:ext cx="381000" cy="381000"/>
          </a:xfrm>
          <a:prstGeom prst="plus">
            <a:avLst>
              <a:gd name="adj" fmla="val 3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68" name="AutoShape 8"/>
          <p:cNvSpPr>
            <a:spLocks noChangeArrowheads="1"/>
          </p:cNvSpPr>
          <p:nvPr/>
        </p:nvSpPr>
        <p:spPr bwMode="auto">
          <a:xfrm>
            <a:off x="1295400" y="4038600"/>
            <a:ext cx="381000" cy="381000"/>
          </a:xfrm>
          <a:prstGeom prst="plus">
            <a:avLst>
              <a:gd name="adj" fmla="val 3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69" name="AutoShape 9"/>
          <p:cNvSpPr>
            <a:spLocks noChangeArrowheads="1"/>
          </p:cNvSpPr>
          <p:nvPr/>
        </p:nvSpPr>
        <p:spPr bwMode="auto">
          <a:xfrm>
            <a:off x="3038128" y="4038600"/>
            <a:ext cx="381000" cy="381000"/>
          </a:xfrm>
          <a:prstGeom prst="plus">
            <a:avLst>
              <a:gd name="adj" fmla="val 3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70" name="AutoShape 10"/>
          <p:cNvSpPr>
            <a:spLocks noChangeArrowheads="1"/>
          </p:cNvSpPr>
          <p:nvPr/>
        </p:nvSpPr>
        <p:spPr bwMode="auto">
          <a:xfrm>
            <a:off x="6400800" y="1981200"/>
            <a:ext cx="381000" cy="381000"/>
          </a:xfrm>
          <a:prstGeom prst="plus">
            <a:avLst>
              <a:gd name="adj" fmla="val 3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72" name="AutoShape 12"/>
          <p:cNvSpPr>
            <a:spLocks noChangeArrowheads="1"/>
          </p:cNvSpPr>
          <p:nvPr/>
        </p:nvSpPr>
        <p:spPr bwMode="auto">
          <a:xfrm>
            <a:off x="7117432" y="2971800"/>
            <a:ext cx="381000" cy="381000"/>
          </a:xfrm>
          <a:prstGeom prst="plus">
            <a:avLst>
              <a:gd name="adj" fmla="val 3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76" name="AutoShape 16"/>
          <p:cNvSpPr>
            <a:spLocks noChangeArrowheads="1"/>
          </p:cNvSpPr>
          <p:nvPr/>
        </p:nvSpPr>
        <p:spPr bwMode="auto">
          <a:xfrm>
            <a:off x="7650832" y="4038600"/>
            <a:ext cx="381000" cy="381000"/>
          </a:xfrm>
          <a:prstGeom prst="plus">
            <a:avLst>
              <a:gd name="adj" fmla="val 3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77" name="Oval 17"/>
          <p:cNvSpPr>
            <a:spLocks noChangeArrowheads="1"/>
          </p:cNvSpPr>
          <p:nvPr/>
        </p:nvSpPr>
        <p:spPr bwMode="auto">
          <a:xfrm>
            <a:off x="5562600" y="28956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78" name="Rectangle 18"/>
          <p:cNvSpPr>
            <a:spLocks noChangeArrowheads="1"/>
          </p:cNvSpPr>
          <p:nvPr/>
        </p:nvSpPr>
        <p:spPr bwMode="auto">
          <a:xfrm>
            <a:off x="5681663" y="3138488"/>
            <a:ext cx="304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79" name="Oval 19"/>
          <p:cNvSpPr>
            <a:spLocks noChangeArrowheads="1"/>
          </p:cNvSpPr>
          <p:nvPr/>
        </p:nvSpPr>
        <p:spPr bwMode="auto">
          <a:xfrm>
            <a:off x="4876800" y="3962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80" name="Rectangle 20"/>
          <p:cNvSpPr>
            <a:spLocks noChangeArrowheads="1"/>
          </p:cNvSpPr>
          <p:nvPr/>
        </p:nvSpPr>
        <p:spPr bwMode="auto">
          <a:xfrm>
            <a:off x="4995863" y="4205288"/>
            <a:ext cx="304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81" name="Oval 21"/>
          <p:cNvSpPr>
            <a:spLocks noChangeArrowheads="1"/>
          </p:cNvSpPr>
          <p:nvPr/>
        </p:nvSpPr>
        <p:spPr bwMode="auto">
          <a:xfrm>
            <a:off x="6660232" y="3962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82" name="Rectangle 22"/>
          <p:cNvSpPr>
            <a:spLocks noChangeArrowheads="1"/>
          </p:cNvSpPr>
          <p:nvPr/>
        </p:nvSpPr>
        <p:spPr bwMode="auto">
          <a:xfrm>
            <a:off x="6779295" y="4205288"/>
            <a:ext cx="304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83" name="Rectangle 23"/>
          <p:cNvSpPr>
            <a:spLocks noChangeArrowheads="1"/>
          </p:cNvSpPr>
          <p:nvPr/>
        </p:nvSpPr>
        <p:spPr bwMode="auto">
          <a:xfrm>
            <a:off x="5943600" y="4191000"/>
            <a:ext cx="304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85" name="Line 25"/>
          <p:cNvSpPr>
            <a:spLocks noChangeShapeType="1"/>
          </p:cNvSpPr>
          <p:nvPr/>
        </p:nvSpPr>
        <p:spPr bwMode="auto">
          <a:xfrm flipH="1">
            <a:off x="1371600" y="2362200"/>
            <a:ext cx="457200" cy="6096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86" name="Line 26"/>
          <p:cNvSpPr>
            <a:spLocks noChangeShapeType="1"/>
          </p:cNvSpPr>
          <p:nvPr/>
        </p:nvSpPr>
        <p:spPr bwMode="auto">
          <a:xfrm>
            <a:off x="2133600" y="2362200"/>
            <a:ext cx="457200" cy="6096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87" name="Line 27"/>
          <p:cNvSpPr>
            <a:spLocks noChangeShapeType="1"/>
          </p:cNvSpPr>
          <p:nvPr/>
        </p:nvSpPr>
        <p:spPr bwMode="auto">
          <a:xfrm flipH="1">
            <a:off x="609600" y="3352800"/>
            <a:ext cx="457200" cy="6096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88" name="Line 28"/>
          <p:cNvSpPr>
            <a:spLocks noChangeShapeType="1"/>
          </p:cNvSpPr>
          <p:nvPr/>
        </p:nvSpPr>
        <p:spPr bwMode="auto">
          <a:xfrm>
            <a:off x="1219200" y="3429000"/>
            <a:ext cx="228600" cy="4572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89" name="Line 29"/>
          <p:cNvSpPr>
            <a:spLocks noChangeShapeType="1"/>
          </p:cNvSpPr>
          <p:nvPr/>
        </p:nvSpPr>
        <p:spPr bwMode="auto">
          <a:xfrm flipH="1">
            <a:off x="6019800" y="2362200"/>
            <a:ext cx="457200" cy="6096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90" name="Line 30"/>
          <p:cNvSpPr>
            <a:spLocks noChangeShapeType="1"/>
          </p:cNvSpPr>
          <p:nvPr/>
        </p:nvSpPr>
        <p:spPr bwMode="auto">
          <a:xfrm>
            <a:off x="6781800" y="2362200"/>
            <a:ext cx="457200" cy="6096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91" name="Line 31"/>
          <p:cNvSpPr>
            <a:spLocks noChangeShapeType="1"/>
          </p:cNvSpPr>
          <p:nvPr/>
        </p:nvSpPr>
        <p:spPr bwMode="auto">
          <a:xfrm flipH="1">
            <a:off x="2352328" y="3429000"/>
            <a:ext cx="228600" cy="5334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92" name="Line 32"/>
          <p:cNvSpPr>
            <a:spLocks noChangeShapeType="1"/>
          </p:cNvSpPr>
          <p:nvPr/>
        </p:nvSpPr>
        <p:spPr bwMode="auto">
          <a:xfrm>
            <a:off x="2809528" y="3429000"/>
            <a:ext cx="304800" cy="5334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93" name="Line 33"/>
          <p:cNvSpPr>
            <a:spLocks noChangeShapeType="1"/>
          </p:cNvSpPr>
          <p:nvPr/>
        </p:nvSpPr>
        <p:spPr bwMode="auto">
          <a:xfrm flipH="1">
            <a:off x="5257800" y="3352800"/>
            <a:ext cx="457200" cy="6096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94" name="Line 34"/>
          <p:cNvSpPr>
            <a:spLocks noChangeShapeType="1"/>
          </p:cNvSpPr>
          <p:nvPr/>
        </p:nvSpPr>
        <p:spPr bwMode="auto">
          <a:xfrm>
            <a:off x="5867400" y="3429000"/>
            <a:ext cx="228600" cy="6096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95" name="Line 35"/>
          <p:cNvSpPr>
            <a:spLocks noChangeShapeType="1"/>
          </p:cNvSpPr>
          <p:nvPr/>
        </p:nvSpPr>
        <p:spPr bwMode="auto">
          <a:xfrm flipH="1">
            <a:off x="7041232" y="3429000"/>
            <a:ext cx="228600" cy="5334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96" name="Line 36"/>
          <p:cNvSpPr>
            <a:spLocks noChangeShapeType="1"/>
          </p:cNvSpPr>
          <p:nvPr/>
        </p:nvSpPr>
        <p:spPr bwMode="auto">
          <a:xfrm>
            <a:off x="7498432" y="3429000"/>
            <a:ext cx="304800" cy="5334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597" name="AutoShape 37"/>
          <p:cNvSpPr>
            <a:spLocks/>
          </p:cNvSpPr>
          <p:nvPr/>
        </p:nvSpPr>
        <p:spPr bwMode="auto">
          <a:xfrm>
            <a:off x="3342928" y="27432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28575">
            <a:solidFill>
              <a:srgbClr val="CCE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598" name="Rectangle 38"/>
          <p:cNvSpPr>
            <a:spLocks noChangeArrowheads="1"/>
          </p:cNvSpPr>
          <p:nvPr/>
        </p:nvSpPr>
        <p:spPr bwMode="auto">
          <a:xfrm>
            <a:off x="3800128" y="337369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Pop A</a:t>
            </a:r>
          </a:p>
        </p:txBody>
      </p:sp>
      <p:sp>
        <p:nvSpPr>
          <p:cNvPr id="578599" name="Line 39"/>
          <p:cNvSpPr>
            <a:spLocks noChangeShapeType="1"/>
          </p:cNvSpPr>
          <p:nvPr/>
        </p:nvSpPr>
        <p:spPr bwMode="auto">
          <a:xfrm>
            <a:off x="4648200" y="1981200"/>
            <a:ext cx="0" cy="403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78600" name="AutoShape 40"/>
          <p:cNvSpPr>
            <a:spLocks/>
          </p:cNvSpPr>
          <p:nvPr/>
        </p:nvSpPr>
        <p:spPr bwMode="auto">
          <a:xfrm>
            <a:off x="7895254" y="27432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28575">
            <a:solidFill>
              <a:srgbClr val="CCE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78601" name="Rectangle 41"/>
          <p:cNvSpPr>
            <a:spLocks noChangeArrowheads="1"/>
          </p:cNvSpPr>
          <p:nvPr/>
        </p:nvSpPr>
        <p:spPr bwMode="auto">
          <a:xfrm>
            <a:off x="8337376" y="3352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Pop B</a:t>
            </a:r>
          </a:p>
        </p:txBody>
      </p:sp>
      <p:sp>
        <p:nvSpPr>
          <p:cNvPr id="578602" name="Rectangle 42"/>
          <p:cNvSpPr>
            <a:spLocks noChangeArrowheads="1"/>
          </p:cNvSpPr>
          <p:nvPr/>
        </p:nvSpPr>
        <p:spPr bwMode="auto">
          <a:xfrm>
            <a:off x="1143000" y="51054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Pop A </a:t>
            </a:r>
            <a:r>
              <a:rPr lang="en-US" sz="2800" b="1" dirty="0" err="1">
                <a:latin typeface="Cordia New" pitchFamily="34" charset="-34"/>
                <a:cs typeface="Cordia New" pitchFamily="34" charset="-34"/>
              </a:rPr>
              <a:t>ไม่มีภูมิคุ้มกัน</a:t>
            </a:r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 100%</a:t>
            </a:r>
          </a:p>
          <a:p>
            <a:pPr algn="ctr"/>
            <a:r>
              <a:rPr lang="en-US" sz="2800" b="1" dirty="0" err="1">
                <a:latin typeface="Cordia New" pitchFamily="34" charset="-34"/>
                <a:cs typeface="Cordia New" pitchFamily="34" charset="-34"/>
              </a:rPr>
              <a:t>อัตราติดเชื้อ</a:t>
            </a:r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 100%</a:t>
            </a:r>
          </a:p>
        </p:txBody>
      </p:sp>
      <p:sp>
        <p:nvSpPr>
          <p:cNvPr id="578603" name="Rectangle 43"/>
          <p:cNvSpPr>
            <a:spLocks noChangeArrowheads="1"/>
          </p:cNvSpPr>
          <p:nvPr/>
        </p:nvSpPr>
        <p:spPr bwMode="auto">
          <a:xfrm>
            <a:off x="5638800" y="4833256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Pop B </a:t>
            </a:r>
            <a:r>
              <a:rPr lang="en-US" sz="2800" b="1" dirty="0" err="1">
                <a:latin typeface="Cordia New" pitchFamily="34" charset="-34"/>
                <a:cs typeface="Cordia New" pitchFamily="34" charset="-34"/>
              </a:rPr>
              <a:t>ไม่มีภูมิคุ้มกัน</a:t>
            </a:r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 3/6 = 50%</a:t>
            </a:r>
          </a:p>
          <a:p>
            <a:pPr algn="ctr"/>
            <a:r>
              <a:rPr lang="en-US" sz="2800" b="1" dirty="0" err="1">
                <a:latin typeface="Cordia New" pitchFamily="34" charset="-34"/>
                <a:cs typeface="Cordia New" pitchFamily="34" charset="-34"/>
              </a:rPr>
              <a:t>อัตราติดเชื้อ</a:t>
            </a:r>
            <a:r>
              <a:rPr lang="en-US" sz="2800" b="1" dirty="0">
                <a:latin typeface="Cordia New" pitchFamily="34" charset="-34"/>
                <a:cs typeface="Cordia New" pitchFamily="34" charset="-34"/>
              </a:rPr>
              <a:t> 2/6 = 33%</a:t>
            </a:r>
          </a:p>
        </p:txBody>
      </p:sp>
      <p:sp>
        <p:nvSpPr>
          <p:cNvPr id="578604" name="Rectangle 44"/>
          <p:cNvSpPr>
            <a:spLocks noChangeArrowheads="1"/>
          </p:cNvSpPr>
          <p:nvPr/>
        </p:nvSpPr>
        <p:spPr bwMode="auto">
          <a:xfrm>
            <a:off x="990600" y="5878280"/>
            <a:ext cx="7543800" cy="57336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คนนี้ไม่มีภูมิคุ้มกัน แต่ได้ประโยชน์จาก Herd immunity</a:t>
            </a:r>
          </a:p>
        </p:txBody>
      </p:sp>
      <p:sp>
        <p:nvSpPr>
          <p:cNvPr id="578605" name="Freeform 45"/>
          <p:cNvSpPr>
            <a:spLocks/>
          </p:cNvSpPr>
          <p:nvPr/>
        </p:nvSpPr>
        <p:spPr bwMode="auto">
          <a:xfrm>
            <a:off x="4139952" y="4343400"/>
            <a:ext cx="1879848" cy="1461864"/>
          </a:xfrm>
          <a:custGeom>
            <a:avLst/>
            <a:gdLst/>
            <a:ahLst/>
            <a:cxnLst>
              <a:cxn ang="0">
                <a:pos x="1440" y="0"/>
              </a:cxn>
              <a:cxn ang="0">
                <a:pos x="768" y="432"/>
              </a:cxn>
              <a:cxn ang="0">
                <a:pos x="912" y="576"/>
              </a:cxn>
              <a:cxn ang="0">
                <a:pos x="0" y="1200"/>
              </a:cxn>
            </a:cxnLst>
            <a:rect l="0" t="0" r="r" b="b"/>
            <a:pathLst>
              <a:path w="1440" h="1200">
                <a:moveTo>
                  <a:pt x="1440" y="0"/>
                </a:moveTo>
                <a:cubicBezTo>
                  <a:pt x="1148" y="168"/>
                  <a:pt x="856" y="336"/>
                  <a:pt x="768" y="432"/>
                </a:cubicBezTo>
                <a:cubicBezTo>
                  <a:pt x="680" y="528"/>
                  <a:pt x="1040" y="448"/>
                  <a:pt x="912" y="576"/>
                </a:cubicBezTo>
                <a:cubicBezTo>
                  <a:pt x="784" y="704"/>
                  <a:pt x="392" y="952"/>
                  <a:pt x="0" y="1200"/>
                </a:cubicBezTo>
              </a:path>
            </a:pathLst>
          </a:custGeom>
          <a:noFill/>
          <a:ln w="28575" cmpd="sng">
            <a:solidFill>
              <a:srgbClr val="FFFF99"/>
            </a:solidFill>
            <a:round/>
            <a:headEnd type="arrow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th-TH"/>
          </a:p>
        </p:txBody>
      </p:sp>
      <p:sp>
        <p:nvSpPr>
          <p:cNvPr id="578606" name="Rectangle 46"/>
          <p:cNvSpPr>
            <a:spLocks noChangeArrowheads="1"/>
          </p:cNvSpPr>
          <p:nvPr/>
        </p:nvSpPr>
        <p:spPr bwMode="auto">
          <a:xfrm>
            <a:off x="1043608" y="1070248"/>
            <a:ext cx="69847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ถ้ามีวงกลมสีขาวแสดงว่า มีภูมิคุ้มกัน เครื่องหมายบวก หมายถึงติดเชื้อ</a:t>
            </a:r>
          </a:p>
          <a:p>
            <a:pPr algn="ctr">
              <a:lnSpc>
                <a:spcPct val="80000"/>
              </a:lnSpc>
            </a:pP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เครื่องหมายลบ หมายถึง ไม่ติดเชื้อ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25270-1D72-448D-A13C-04FC5CA6C548}" type="slidenum">
              <a:rPr lang="en-US" smtClean="0"/>
              <a:pPr/>
              <a:t>38</a:t>
            </a:fld>
            <a:endParaRPr lang="th-TH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Basic reproductive number (R0)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ค่าเฉลี่ยที่ผู้ป่วย 1 คนจะแพร่เชื้อให้แก่ผู้อื่นได้กี่คนในประชากรที่ไม่มีภูมิคุ้มกัน ซึ่งจะบอกถึงความสามารถในการแพร่กระจายของเชื้อโรค โดยที่ </a:t>
            </a:r>
          </a:p>
          <a:p>
            <a:pPr lvl="1"/>
            <a:r>
              <a:rPr lang="th-TH" dirty="0"/>
              <a:t>ถ้าค่า </a:t>
            </a:r>
            <a:r>
              <a:rPr lang="en-US" dirty="0"/>
              <a:t>R0&gt;1 </a:t>
            </a:r>
            <a:r>
              <a:rPr lang="th-TH" dirty="0"/>
              <a:t>จะมีแนวโน้มเกิดการระบาดได้ </a:t>
            </a:r>
          </a:p>
          <a:p>
            <a:pPr lvl="1"/>
            <a:r>
              <a:rPr lang="th-TH" dirty="0"/>
              <a:t>ถ้าค่า </a:t>
            </a:r>
            <a:r>
              <a:rPr lang="en-US" dirty="0"/>
              <a:t>R0=1 </a:t>
            </a:r>
            <a:r>
              <a:rPr lang="th-TH" dirty="0"/>
              <a:t>โรคจะไม่ระบาด แต่ไม่หมดไป</a:t>
            </a:r>
          </a:p>
          <a:p>
            <a:pPr lvl="1"/>
            <a:r>
              <a:rPr lang="th-TH" dirty="0"/>
              <a:t>ถ้าค่า </a:t>
            </a:r>
            <a:r>
              <a:rPr lang="en-US" dirty="0"/>
              <a:t>R0&lt;1 </a:t>
            </a:r>
            <a:r>
              <a:rPr lang="th-TH" dirty="0"/>
              <a:t>จะมีแนวโน้มที่โรคจะหยุดการแพร่ระบาดได้ในที่สุด</a:t>
            </a:r>
          </a:p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586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C0E7B9-C24F-4F6E-9DE3-EB659CEF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407-0B3D-4367-9D29-3280D863B15B}" type="slidenum">
              <a:rPr lang="en-US" smtClean="0"/>
              <a:pPr/>
              <a:t>4</a:t>
            </a:fld>
            <a:endParaRPr lang="th-T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D38E4F-D748-4C5B-8CB9-9192D253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4" y="1494458"/>
            <a:ext cx="20955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F61DDD-91C3-472B-97D5-7DEF0505F6C1}"/>
              </a:ext>
            </a:extLst>
          </p:cNvPr>
          <p:cNvSpPr txBox="1"/>
          <p:nvPr/>
        </p:nvSpPr>
        <p:spPr>
          <a:xfrm>
            <a:off x="1259632" y="55892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Tracing the source of a cholera outbreak in Soho, London, in 1854</a:t>
            </a:r>
          </a:p>
        </p:txBody>
      </p:sp>
    </p:spTree>
    <p:extLst>
      <p:ext uri="{BB962C8B-B14F-4D97-AF65-F5344CB8AC3E}">
        <p14:creationId xmlns:p14="http://schemas.microsoft.com/office/powerpoint/2010/main" val="838820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ความครอบคลุมของวัคซีนที่จะทำให้เกิด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Herd immunity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กรณีที่วัคซีนมีประสิทธิผล (</a:t>
            </a:r>
            <a:r>
              <a:rPr lang="en-US" dirty="0"/>
              <a:t>Vaccine efficacy: VE) = 100%</a:t>
            </a:r>
          </a:p>
          <a:p>
            <a:pPr lvl="1"/>
            <a:r>
              <a:rPr lang="en-US" dirty="0"/>
              <a:t>Vaccine coverage (VC) = 1 – (1/R0)</a:t>
            </a:r>
          </a:p>
          <a:p>
            <a:r>
              <a:rPr lang="th-TH" dirty="0"/>
              <a:t>กรณีที่วัคซีนมีประสิทธิผล (</a:t>
            </a:r>
            <a:r>
              <a:rPr lang="en-US" dirty="0"/>
              <a:t>Vaccine efficacy: VE) &lt; 100%</a:t>
            </a:r>
          </a:p>
          <a:p>
            <a:pPr lvl="1"/>
            <a:r>
              <a:rPr lang="en-US" dirty="0"/>
              <a:t>Vaccine coverage (VC) = (1 – (1/R0)) / VE</a:t>
            </a:r>
            <a:endParaRPr lang="th-TH" dirty="0"/>
          </a:p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3360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ปัญหาของ </a:t>
            </a:r>
            <a:r>
              <a:rPr lang="en-US"/>
              <a:t>herd immunity</a:t>
            </a:r>
            <a:endParaRPr lang="th-TH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>
                <a:cs typeface="Angsana New" pitchFamily="18" charset="-34"/>
              </a:rPr>
              <a:t>แม้ว่า </a:t>
            </a:r>
            <a:r>
              <a:rPr lang="en-US">
                <a:cs typeface="Angsana New" pitchFamily="18" charset="-34"/>
              </a:rPr>
              <a:t>herd immunity </a:t>
            </a:r>
            <a:r>
              <a:rPr lang="th-TH">
                <a:cs typeface="Angsana New" pitchFamily="18" charset="-34"/>
              </a:rPr>
              <a:t>จะสูงเพียงพอในทางทฤษฎี แต่ถ้าหากผู้ที่ยังไวต่อเชื้ออยู่รวมกันเป็นกลุ่ม</a:t>
            </a:r>
            <a:r>
              <a:rPr lang="en-US">
                <a:cs typeface="Angsana New" pitchFamily="18" charset="-34"/>
              </a:rPr>
              <a:t>(cluster) </a:t>
            </a:r>
            <a:r>
              <a:rPr lang="th-TH">
                <a:cs typeface="Angsana New" pitchFamily="18" charset="-34"/>
              </a:rPr>
              <a:t>ซึ่งมักพบบ่อย เนื่องจากวัฒนธรรมหรือสภาวะเศรษฐกิจและสังคมที่คล้ายคลึง และบุคคลกลุ่มนี้ได้รับเชื้อเข้าไป ก็ยังเกิดการระบาดของโรคได้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41</a:t>
            </a:fld>
            <a:endParaRPr lang="th-TH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92163"/>
          </a:xfrm>
        </p:spPr>
        <p:txBody>
          <a:bodyPr/>
          <a:lstStyle/>
          <a:p>
            <a:r>
              <a:rPr lang="th-TH"/>
              <a:t>สรุปห่วงโซ่ของการติดเชื้อ</a:t>
            </a:r>
          </a:p>
        </p:txBody>
      </p:sp>
      <p:pic>
        <p:nvPicPr>
          <p:cNvPr id="165891" name="Picture 3" descr="Untitled-1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350963"/>
            <a:ext cx="8928100" cy="5375275"/>
          </a:xfrm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42</a:t>
            </a:fld>
            <a:endParaRPr lang="th-TH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การควบคุมป้องกันโรค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496300" cy="4895850"/>
          </a:xfrm>
        </p:spPr>
        <p:txBody>
          <a:bodyPr/>
          <a:lstStyle/>
          <a:p>
            <a:r>
              <a:rPr lang="th-TH">
                <a:cs typeface="Angsana New" pitchFamily="18" charset="-34"/>
              </a:rPr>
              <a:t>ควบคุมที่แหล่งรังโรค</a:t>
            </a:r>
          </a:p>
          <a:p>
            <a:pPr lvl="1"/>
            <a:r>
              <a:rPr lang="th-TH"/>
              <a:t>ผู้ป่วยในโรงพยาบาล </a:t>
            </a:r>
            <a:r>
              <a:rPr lang="en-US"/>
              <a:t>: </a:t>
            </a:r>
            <a:r>
              <a:rPr lang="th-TH"/>
              <a:t>ให้การรักษา, แยกผู้ป่วย</a:t>
            </a:r>
          </a:p>
          <a:p>
            <a:pPr lvl="1"/>
            <a:r>
              <a:rPr lang="th-TH"/>
              <a:t>เชื้อในสิ่งแวดล้อม </a:t>
            </a:r>
            <a:r>
              <a:rPr lang="en-US"/>
              <a:t>: </a:t>
            </a:r>
            <a:r>
              <a:rPr lang="th-TH"/>
              <a:t>ใช้น้ำยาฆ่าเชื้อที่เหมาะสม</a:t>
            </a:r>
          </a:p>
          <a:p>
            <a:r>
              <a:rPr lang="th-TH">
                <a:cs typeface="Angsana New" pitchFamily="18" charset="-34"/>
              </a:rPr>
              <a:t>ควบคุมที่การถ่ายทอดเชื้อ</a:t>
            </a:r>
          </a:p>
          <a:p>
            <a:pPr lvl="1"/>
            <a:r>
              <a:rPr lang="en-US"/>
              <a:t>Direct contact : </a:t>
            </a:r>
            <a:r>
              <a:rPr lang="th-TH"/>
              <a:t>การให้สุขศึกษาเพื่อหลีกเลี่ยงการสัมผัสผู้ป่วย</a:t>
            </a:r>
          </a:p>
          <a:p>
            <a:pPr lvl="1"/>
            <a:r>
              <a:rPr lang="en-US"/>
              <a:t>Vehicle-borne : </a:t>
            </a:r>
            <a:r>
              <a:rPr lang="th-TH"/>
              <a:t>การอุ่นอาหารให้ร้อน, การต้มหรือใช้น้ำยาฆ่าเชื้อกับภาชนะ</a:t>
            </a:r>
          </a:p>
          <a:p>
            <a:pPr lvl="1"/>
            <a:r>
              <a:rPr lang="en-US"/>
              <a:t>Air-borne : </a:t>
            </a:r>
            <a:r>
              <a:rPr lang="th-TH"/>
              <a:t>ปรับปรุงสภาพการถ่ายเทอากาศ</a:t>
            </a:r>
          </a:p>
          <a:p>
            <a:pPr lvl="1"/>
            <a:r>
              <a:rPr lang="en-US"/>
              <a:t>Vector-borne : </a:t>
            </a:r>
            <a:r>
              <a:rPr lang="th-TH"/>
              <a:t>ควบคุมจำนวนแมลงนำโรค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43</a:t>
            </a:fld>
            <a:endParaRPr lang="th-TH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การควบคุมป้องกันโรค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559675" cy="48958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ควบคุมที่ทางเข้าของเชื้อ</a:t>
            </a:r>
          </a:p>
          <a:p>
            <a:pPr lvl="1">
              <a:lnSpc>
                <a:spcPct val="110000"/>
              </a:lnSpc>
            </a:pPr>
            <a:r>
              <a:rPr lang="th-TH"/>
              <a:t>การใส่ </a:t>
            </a:r>
            <a:r>
              <a:rPr lang="en-US"/>
              <a:t>mask </a:t>
            </a:r>
            <a:r>
              <a:rPr lang="th-TH"/>
              <a:t>ของบุคลากรที่ปฏิบัติงานกับผู้ป่วย</a:t>
            </a:r>
          </a:p>
          <a:p>
            <a:pPr lvl="1">
              <a:lnSpc>
                <a:spcPct val="110000"/>
              </a:lnSpc>
            </a:pPr>
            <a:r>
              <a:rPr lang="th-TH"/>
              <a:t>การใส่รองเท้าเพื่อป้องกันโรคพยาธิปากขอ</a:t>
            </a:r>
          </a:p>
          <a:p>
            <a:pPr lvl="1">
              <a:lnSpc>
                <a:spcPct val="110000"/>
              </a:lnSpc>
            </a:pPr>
            <a:r>
              <a:rPr lang="th-TH"/>
              <a:t>การให้สุขศึกษา เช่น โรคติดเชื้อทางเดินอาหาร</a:t>
            </a:r>
          </a:p>
          <a:p>
            <a:pPr>
              <a:lnSpc>
                <a:spcPct val="110000"/>
              </a:lnSpc>
            </a:pPr>
            <a:r>
              <a:rPr lang="th-TH">
                <a:cs typeface="Angsana New" pitchFamily="18" charset="-34"/>
              </a:rPr>
              <a:t>ควบคุมที่ระดับผู้ที่ไวต่อเชื้อ</a:t>
            </a:r>
          </a:p>
          <a:p>
            <a:pPr lvl="1">
              <a:lnSpc>
                <a:spcPct val="110000"/>
              </a:lnSpc>
            </a:pPr>
            <a:r>
              <a:rPr lang="th-TH"/>
              <a:t>การให้ยาป้องกันโรค (</a:t>
            </a:r>
            <a:r>
              <a:rPr lang="en-US"/>
              <a:t>chemoprophylaxis)</a:t>
            </a:r>
          </a:p>
          <a:p>
            <a:pPr lvl="1">
              <a:lnSpc>
                <a:spcPct val="110000"/>
              </a:lnSpc>
            </a:pPr>
            <a:r>
              <a:rPr lang="th-TH"/>
              <a:t>การให้วัคซีนหรือ </a:t>
            </a:r>
            <a:r>
              <a:rPr lang="en-US"/>
              <a:t>toxoid</a:t>
            </a:r>
          </a:p>
          <a:p>
            <a:pPr lvl="1">
              <a:lnSpc>
                <a:spcPct val="110000"/>
              </a:lnSpc>
            </a:pPr>
            <a:r>
              <a:rPr lang="th-TH"/>
              <a:t>การให้ </a:t>
            </a:r>
            <a:r>
              <a:rPr lang="en-US"/>
              <a:t>immunoglobulin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44</a:t>
            </a:fld>
            <a:endParaRPr lang="th-TH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ce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"/>
            <a:ext cx="9144000" cy="6019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407-0B3D-4367-9D29-3280D863B15B}" type="slidenum">
              <a:rPr lang="en-US" smtClean="0"/>
              <a:pPr/>
              <a:t>45</a:t>
            </a:fld>
            <a:endParaRPr lang="th-TH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8837" y="3645024"/>
            <a:ext cx="4863036" cy="27674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th-TH" dirty="0"/>
              <a:t>ยอดภูเขาน้ำแข็ง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2981" y="1119982"/>
            <a:ext cx="3429000" cy="2571750"/>
          </a:xfrm>
          <a:noFill/>
          <a:ln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CDF41-B7C6-499D-A9D6-E26B31D2B64F}" type="slidenum">
              <a:rPr lang="en-US" smtClean="0"/>
              <a:pPr/>
              <a:t>46</a:t>
            </a:fld>
            <a:endParaRPr lang="th-TH" dirty="0"/>
          </a:p>
        </p:txBody>
      </p:sp>
      <p:pic>
        <p:nvPicPr>
          <p:cNvPr id="1028" name="Picture 4" descr="à¸à¸¥à¸à¸²à¸£à¸à¹à¸à¸«à¸²à¸£à¸¹à¸à¸ à¸²à¸à¸ªà¸³à¸«à¸£à¸±à¸ à¸£à¸¹à¸ à¸ à¸¹à¹à¸à¸²à¸à¹à¸³à¹à¸à¹à¸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90" y="3691732"/>
            <a:ext cx="4634320" cy="268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463006" y="1958327"/>
            <a:ext cx="4002449" cy="1884000"/>
            <a:chOff x="2463006" y="1958327"/>
            <a:chExt cx="4002449" cy="1884000"/>
          </a:xfrm>
        </p:grpSpPr>
        <p:sp>
          <p:nvSpPr>
            <p:cNvPr id="39944" name="Oval 8"/>
            <p:cNvSpPr>
              <a:spLocks noChangeArrowheads="1"/>
            </p:cNvSpPr>
            <p:nvPr/>
          </p:nvSpPr>
          <p:spPr bwMode="auto">
            <a:xfrm>
              <a:off x="2463006" y="1958327"/>
              <a:ext cx="995301" cy="574675"/>
            </a:xfrm>
            <a:prstGeom prst="ellips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95162" y="2244436"/>
              <a:ext cx="2970293" cy="1597891"/>
            </a:xfrm>
            <a:custGeom>
              <a:avLst/>
              <a:gdLst>
                <a:gd name="connsiteX0" fmla="*/ 0 w 2937164"/>
                <a:gd name="connsiteY0" fmla="*/ 0 h 1597891"/>
                <a:gd name="connsiteX1" fmla="*/ 2142836 w 2937164"/>
                <a:gd name="connsiteY1" fmla="*/ 323273 h 1597891"/>
                <a:gd name="connsiteX2" fmla="*/ 2937164 w 2937164"/>
                <a:gd name="connsiteY2" fmla="*/ 1597891 h 159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7164" h="1597891">
                  <a:moveTo>
                    <a:pt x="0" y="0"/>
                  </a:moveTo>
                  <a:cubicBezTo>
                    <a:pt x="826654" y="28479"/>
                    <a:pt x="1653309" y="56958"/>
                    <a:pt x="2142836" y="323273"/>
                  </a:cubicBezTo>
                  <a:cubicBezTo>
                    <a:pt x="2632363" y="589588"/>
                    <a:pt x="2829406" y="1368521"/>
                    <a:pt x="2937164" y="159789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74297" y="2743735"/>
            <a:ext cx="4405815" cy="2385406"/>
            <a:chOff x="1174297" y="2743735"/>
            <a:chExt cx="4405815" cy="2385406"/>
          </a:xfrm>
        </p:grpSpPr>
        <p:sp>
          <p:nvSpPr>
            <p:cNvPr id="39947" name="Oval 11"/>
            <p:cNvSpPr>
              <a:spLocks noChangeArrowheads="1"/>
            </p:cNvSpPr>
            <p:nvPr/>
          </p:nvSpPr>
          <p:spPr bwMode="auto">
            <a:xfrm>
              <a:off x="1174297" y="2743735"/>
              <a:ext cx="959967" cy="622633"/>
            </a:xfrm>
            <a:prstGeom prst="ellips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1658082" y="3413053"/>
              <a:ext cx="3922030" cy="17160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4" y="907"/>
                </a:cxn>
                <a:cxn ang="0">
                  <a:pos x="1134" y="1043"/>
                </a:cxn>
              </a:cxnLst>
              <a:rect l="0" t="0" r="r" b="b"/>
              <a:pathLst>
                <a:path w="1134" h="1081">
                  <a:moveTo>
                    <a:pt x="0" y="0"/>
                  </a:moveTo>
                  <a:cubicBezTo>
                    <a:pt x="132" y="366"/>
                    <a:pt x="265" y="733"/>
                    <a:pt x="454" y="907"/>
                  </a:cubicBezTo>
                  <a:cubicBezTo>
                    <a:pt x="643" y="1081"/>
                    <a:pt x="1021" y="1020"/>
                    <a:pt x="1134" y="1043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>
                <a:cs typeface="JasmineUPC" pitchFamily="18" charset="-34"/>
              </a:rPr>
              <a:t>ความสำคัญต่อการป้องกันควบคุมโรค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1988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th-TH" dirty="0">
                <a:solidFill>
                  <a:srgbClr val="FFCCFF"/>
                </a:solidFill>
                <a:cs typeface="Angsana New" pitchFamily="18" charset="-34"/>
              </a:rPr>
              <a:t>บุคคลเหล่านี้สามารถแพร่เชื้อให้กับผู้ที่ไวต่อการเกิดโรคได้</a:t>
            </a:r>
          </a:p>
          <a:p>
            <a:pPr>
              <a:lnSpc>
                <a:spcPct val="130000"/>
              </a:lnSpc>
            </a:pPr>
            <a:r>
              <a:rPr lang="th-TH" dirty="0">
                <a:cs typeface="Angsana New" pitchFamily="18" charset="-34"/>
              </a:rPr>
              <a:t>ผู้ที่ติดเชื้อไม่มีอาการหรือผู้มีอาการแต่ไม่ได้รับการวินิจฉัย </a:t>
            </a:r>
          </a:p>
          <a:p>
            <a:pPr>
              <a:lnSpc>
                <a:spcPct val="130000"/>
              </a:lnSpc>
            </a:pPr>
            <a:r>
              <a:rPr lang="th-TH" dirty="0">
                <a:cs typeface="Angsana New" pitchFamily="18" charset="-34"/>
              </a:rPr>
              <a:t>ผู้ที่ติดเชื้อและอยู่ในระยะฟักตัวของโรค</a:t>
            </a:r>
          </a:p>
          <a:p>
            <a:pPr lvl="1">
              <a:lnSpc>
                <a:spcPct val="130000"/>
              </a:lnSpc>
            </a:pPr>
            <a:r>
              <a:rPr lang="th-TH" dirty="0">
                <a:cs typeface="Angsana New" pitchFamily="18" charset="-34"/>
              </a:rPr>
              <a:t>ไวรัสเอดส์</a:t>
            </a:r>
          </a:p>
          <a:p>
            <a:pPr>
              <a:lnSpc>
                <a:spcPct val="130000"/>
              </a:lnSpc>
            </a:pPr>
            <a:r>
              <a:rPr lang="th-TH" dirty="0">
                <a:cs typeface="Angsana New" pitchFamily="18" charset="-34"/>
              </a:rPr>
              <a:t>ผู้ที่หายจากโรคแต่ยังเป็นพาหะของโรคอยู่</a:t>
            </a:r>
          </a:p>
          <a:p>
            <a:pPr lvl="1">
              <a:lnSpc>
                <a:spcPct val="130000"/>
              </a:lnSpc>
            </a:pPr>
            <a:r>
              <a:rPr lang="th-TH" dirty="0">
                <a:cs typeface="Angsana New" pitchFamily="18" charset="-34"/>
              </a:rPr>
              <a:t>ไวรัสตับอักเสบ </a:t>
            </a:r>
            <a:r>
              <a:rPr lang="en-US" dirty="0">
                <a:cs typeface="Angsana New" pitchFamily="18" charset="-34"/>
              </a:rPr>
              <a:t>B</a:t>
            </a:r>
            <a:endParaRPr lang="th-TH" dirty="0"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47</a:t>
            </a:fld>
            <a:endParaRPr lang="th-TH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Take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772"/>
            <a:ext cx="8191619" cy="59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2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B22FC1-48AB-435F-8C67-C809A045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407-0B3D-4367-9D29-3280D863B15B}" type="slidenum">
              <a:rPr lang="en-US" smtClean="0"/>
              <a:pPr/>
              <a:t>5</a:t>
            </a:fld>
            <a:endParaRPr lang="th-TH"/>
          </a:p>
        </p:txBody>
      </p:sp>
      <p:pic>
        <p:nvPicPr>
          <p:cNvPr id="2050" name="Picture 2" descr="ผลการค้นหารูปภาพสำหรับ cholera map john snow">
            <a:extLst>
              <a:ext uri="{FF2B5EF4-FFF2-40B4-BE49-F238E27FC236}">
                <a16:creationId xmlns:a16="http://schemas.microsoft.com/office/drawing/2014/main" id="{8D36547A-5EC6-4038-85FA-29260F53D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89" y="342901"/>
            <a:ext cx="624762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1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DC501-4B4A-4539-8E73-D9D9AD3F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E407-0B3D-4367-9D29-3280D863B15B}" type="slidenum">
              <a:rPr lang="en-US" smtClean="0"/>
              <a:pPr/>
              <a:t>6</a:t>
            </a:fld>
            <a:endParaRPr lang="th-TH"/>
          </a:p>
        </p:txBody>
      </p:sp>
      <p:pic>
        <p:nvPicPr>
          <p:cNvPr id="3074" name="Picture 2" descr="ผลการค้นหารูปภาพสำหรับ cholera pump john snow">
            <a:extLst>
              <a:ext uri="{FF2B5EF4-FFF2-40B4-BE49-F238E27FC236}">
                <a16:creationId xmlns:a16="http://schemas.microsoft.com/office/drawing/2014/main" id="{7A393A9A-D623-47B1-9224-B56CD10A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548679"/>
            <a:ext cx="4320480" cy="57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0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th-TH" dirty="0"/>
              <a:t>ระบาดวิทยากับการเกิดโรค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66" y="1700808"/>
            <a:ext cx="8303840" cy="422101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h-TH" sz="2800" dirty="0"/>
              <a:t>ระบาดวิทยา เป็นเครื่องมือที่นำไปใช้ได้กับทั้งโรคติดเชื้อ, โรคไม่ติดเชื้อ, การบาดเจ็บ, ภัย และผลกระทบต่อสุขภาพต่างๆ</a:t>
            </a:r>
          </a:p>
          <a:p>
            <a:pPr>
              <a:lnSpc>
                <a:spcPct val="120000"/>
              </a:lnSpc>
            </a:pPr>
            <a:r>
              <a:rPr lang="th-TH" sz="2800" dirty="0"/>
              <a:t>ระบาดวิทยาถูกนำมาใช้กับโรคติดเชื้อเป็นส่วนใหญ่ในระยะแรก</a:t>
            </a:r>
          </a:p>
          <a:p>
            <a:pPr>
              <a:lnSpc>
                <a:spcPct val="120000"/>
              </a:lnSpc>
            </a:pPr>
            <a:r>
              <a:rPr lang="th-TH" sz="2800" dirty="0"/>
              <a:t>ปัจจุบัน โรคติดเชื้อยังมีความสำคัญ เช่น โรคติดเชื้ออุบัติใหม่ อุบัติซ้ำ</a:t>
            </a:r>
          </a:p>
          <a:p>
            <a:pPr>
              <a:lnSpc>
                <a:spcPct val="120000"/>
              </a:lnSpc>
            </a:pPr>
            <a:r>
              <a:rPr lang="th-TH" sz="2800" dirty="0">
                <a:cs typeface="Angsana New" pitchFamily="18" charset="-34"/>
              </a:rPr>
              <a:t>ห่วงโซ่</a:t>
            </a:r>
            <a:r>
              <a:rPr lang="th-TH" sz="2800" dirty="0"/>
              <a:t>ของการติดเชื้อ (</a:t>
            </a:r>
            <a:r>
              <a:rPr lang="en-US" sz="2800" dirty="0"/>
              <a:t>chain of infection) </a:t>
            </a:r>
            <a:r>
              <a:rPr lang="th-TH" sz="2800" dirty="0"/>
              <a:t>เป็นแนวคิดที่ใช้อธิบายระบาดวิทยากับการเกิดโรค(โรคติดเชื้อ) อย่างไรก็ตามสามารถนำไปประยุกต์ใช้กับโรคต่างๆหรือภัยได้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7</a:t>
            </a:fld>
            <a:endParaRPr lang="th-T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dirty="0"/>
              <a:t>ธรรมชาติของการเกิดโรค</a:t>
            </a:r>
            <a:br>
              <a:rPr lang="en-US" dirty="0"/>
            </a:br>
            <a:r>
              <a:rPr lang="en-US" sz="2400" dirty="0"/>
              <a:t>(Natural history of disease)</a:t>
            </a:r>
            <a:endParaRPr lang="en-US" dirty="0"/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หมายถึง</a:t>
            </a:r>
            <a:r>
              <a:rPr lang="en-US" dirty="0"/>
              <a:t> </a:t>
            </a:r>
            <a:r>
              <a:rPr lang="th-TH" dirty="0"/>
              <a:t>การดำเนินโรคที่เกิดขึ้นในคน โดยที่ไม่มีการรักษาหรือการแทรกแซงใดๆ </a:t>
            </a:r>
          </a:p>
          <a:p>
            <a:r>
              <a:rPr lang="th-TH" dirty="0"/>
              <a:t>การเกิดโรคเริ่มจากการสัมผัสปัจจัยที่เป็นสาเหตุของโรค ถ้าไม่มีการรักษา โรคอาจจะจบลงด้วยการหาย, การพิการ, หรือการตาย</a:t>
            </a: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8</a:t>
            </a:fld>
            <a:endParaRPr lang="th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th-TH" sz="4000" dirty="0"/>
              <a:t>ธรรมชาติของการเกิดโรค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47328" y="4665663"/>
            <a:ext cx="1676400" cy="82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th-TH" sz="2400" b="1" dirty="0">
                <a:solidFill>
                  <a:srgbClr val="CCFF99"/>
                </a:solidFill>
                <a:latin typeface="Angsana New" pitchFamily="18" charset="-34"/>
              </a:rPr>
              <a:t>ระยะไวต่อโรค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CCFF99"/>
                </a:solidFill>
                <a:latin typeface="Angsana New" pitchFamily="18" charset="-34"/>
              </a:rPr>
              <a:t>(susceptibility)</a:t>
            </a:r>
            <a:endParaRPr lang="th-TH" sz="2400" b="1" dirty="0">
              <a:solidFill>
                <a:srgbClr val="CCFF99"/>
              </a:solidFill>
              <a:latin typeface="Angsana New" pitchFamily="18" charset="-34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057400" y="4665663"/>
            <a:ext cx="2514600" cy="82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th-TH" sz="2400" b="1" dirty="0">
                <a:solidFill>
                  <a:srgbClr val="CCFF99"/>
                </a:solidFill>
                <a:latin typeface="Angsana New" pitchFamily="18" charset="-34"/>
              </a:rPr>
              <a:t>ระยะติดเชื้อไม่มีอาการ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CCFF99"/>
                </a:solidFill>
                <a:latin typeface="Angsana New" pitchFamily="18" charset="-34"/>
              </a:rPr>
              <a:t>(preclinical disease)</a:t>
            </a:r>
            <a:endParaRPr lang="th-TH" sz="2400" b="1" dirty="0">
              <a:solidFill>
                <a:srgbClr val="CCFF99"/>
              </a:solidFill>
              <a:latin typeface="Angsana New" pitchFamily="18" charset="-34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19613" y="4665663"/>
            <a:ext cx="2133600" cy="82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th-TH" sz="2400" b="1">
                <a:solidFill>
                  <a:srgbClr val="CCFF99"/>
                </a:solidFill>
                <a:latin typeface="Angsana New" pitchFamily="18" charset="-34"/>
              </a:rPr>
              <a:t>ระยะแสดงอาการ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rgbClr val="CCFF99"/>
                </a:solidFill>
                <a:latin typeface="Angsana New" pitchFamily="18" charset="-34"/>
              </a:rPr>
              <a:t>(clinical disease)</a:t>
            </a:r>
            <a:endParaRPr lang="th-TH" sz="2400" b="1">
              <a:solidFill>
                <a:srgbClr val="CCFF99"/>
              </a:solidFill>
              <a:latin typeface="Angsana New" pitchFamily="18" charset="-34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553200" y="4672013"/>
            <a:ext cx="2362200" cy="10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th-TH" sz="2400" b="1" dirty="0">
                <a:solidFill>
                  <a:srgbClr val="CCFF99"/>
                </a:solidFill>
                <a:latin typeface="Angsana New" pitchFamily="18" charset="-34"/>
              </a:rPr>
              <a:t>ระยะหาย,พิการ,ตาย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CCFF99"/>
                </a:solidFill>
                <a:latin typeface="Angsana New" pitchFamily="18" charset="-34"/>
              </a:rPr>
              <a:t>(recovery, disability, death)</a:t>
            </a:r>
            <a:endParaRPr lang="th-TH" sz="2400" b="1" dirty="0">
              <a:solidFill>
                <a:srgbClr val="CCFF99"/>
              </a:solidFill>
              <a:latin typeface="Angsana New" pitchFamily="18" charset="-34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2057400" y="4419600"/>
            <a:ext cx="0" cy="1371600"/>
          </a:xfrm>
          <a:prstGeom prst="line">
            <a:avLst/>
          </a:prstGeom>
          <a:noFill/>
          <a:ln w="38100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sz="1600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572000" y="4419600"/>
            <a:ext cx="0" cy="1371600"/>
          </a:xfrm>
          <a:prstGeom prst="line">
            <a:avLst/>
          </a:prstGeom>
          <a:noFill/>
          <a:ln w="38100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sz="160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594475" y="4419600"/>
            <a:ext cx="0" cy="1447800"/>
          </a:xfrm>
          <a:prstGeom prst="line">
            <a:avLst/>
          </a:prstGeom>
          <a:noFill/>
          <a:ln w="38100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sz="160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066800" y="3065463"/>
            <a:ext cx="1981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400" b="1" dirty="0">
                <a:solidFill>
                  <a:srgbClr val="FFFFCC"/>
                </a:solidFill>
                <a:latin typeface="Angsana New" pitchFamily="18" charset="-34"/>
              </a:rPr>
              <a:t>รับเชื้อหรือปัจจัย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FFCC"/>
                </a:solidFill>
                <a:latin typeface="Angsana New" pitchFamily="18" charset="-34"/>
              </a:rPr>
              <a:t>(exposure)</a:t>
            </a:r>
            <a:endParaRPr lang="th-TH" sz="2400" b="1" dirty="0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2057400" y="3816350"/>
            <a:ext cx="0" cy="4572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 sz="1600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600200" y="1682750"/>
            <a:ext cx="35814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400" b="1">
                <a:solidFill>
                  <a:srgbClr val="FFFFCC"/>
                </a:solidFill>
                <a:latin typeface="Angsana New" pitchFamily="18" charset="-34"/>
              </a:rPr>
              <a:t>การเปลี่ยนแปลงทางพยาธิสภาพ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ngsana New" pitchFamily="18" charset="-34"/>
              </a:rPr>
              <a:t>(pathological changes)</a:t>
            </a:r>
            <a:endParaRPr lang="th-TH" sz="2400" b="1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429000" y="2520950"/>
            <a:ext cx="0" cy="17526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 sz="1600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570288" y="3054350"/>
            <a:ext cx="1981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400" b="1">
                <a:solidFill>
                  <a:srgbClr val="FFFFCC"/>
                </a:solidFill>
                <a:latin typeface="Angsana New" pitchFamily="18" charset="-34"/>
              </a:rPr>
              <a:t>เริ่มมีอาการ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ngsana New" pitchFamily="18" charset="-34"/>
              </a:rPr>
              <a:t>(onset)</a:t>
            </a:r>
            <a:endParaRPr lang="th-TH" sz="2400" b="1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715000" y="2673350"/>
            <a:ext cx="1981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th-TH" sz="2400" b="1">
                <a:solidFill>
                  <a:srgbClr val="FFFFCC"/>
                </a:solidFill>
                <a:latin typeface="Angsana New" pitchFamily="18" charset="-34"/>
              </a:rPr>
              <a:t>ได้รับการวินิจฉัย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solidFill>
                  <a:srgbClr val="FFFFCC"/>
                </a:solidFill>
                <a:latin typeface="Angsana New" pitchFamily="18" charset="-34"/>
              </a:rPr>
              <a:t>(diagnosis)</a:t>
            </a:r>
            <a:endParaRPr lang="th-TH" sz="2400" b="1">
              <a:solidFill>
                <a:srgbClr val="FFFFCC"/>
              </a:solidFill>
              <a:latin typeface="Angsana New" pitchFamily="18" charset="-34"/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572000" y="3816350"/>
            <a:ext cx="0" cy="4572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th-TH" sz="1600"/>
          </a:p>
        </p:txBody>
      </p: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5081588" y="3529013"/>
            <a:ext cx="1547812" cy="744537"/>
            <a:chOff x="3201" y="2459"/>
            <a:chExt cx="975" cy="469"/>
          </a:xfrm>
        </p:grpSpPr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3201" y="2640"/>
              <a:ext cx="0" cy="288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 sz="1600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3201" y="2651"/>
              <a:ext cx="975" cy="0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1600"/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4165" y="2459"/>
              <a:ext cx="0" cy="192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1600"/>
            </a:p>
          </p:txBody>
        </p:sp>
      </p:grpSp>
      <p:sp>
        <p:nvSpPr>
          <p:cNvPr id="25621" name="Line 21"/>
          <p:cNvSpPr>
            <a:spLocks noChangeShapeType="1"/>
          </p:cNvSpPr>
          <p:nvPr/>
        </p:nvSpPr>
        <p:spPr bwMode="auto">
          <a:xfrm flipV="1">
            <a:off x="467544" y="4437112"/>
            <a:ext cx="820891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stealth" w="lg" len="med"/>
          </a:ln>
          <a:effectLst/>
        </p:spPr>
        <p:txBody>
          <a:bodyPr wrap="none" anchor="ctr"/>
          <a:lstStyle/>
          <a:p>
            <a:endParaRPr lang="th-TH" sz="1600"/>
          </a:p>
        </p:txBody>
      </p: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2057400" y="5445128"/>
            <a:ext cx="2514600" cy="960438"/>
            <a:chOff x="1296" y="3648"/>
            <a:chExt cx="1584" cy="605"/>
          </a:xfrm>
        </p:grpSpPr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1392" y="3892"/>
              <a:ext cx="1392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th-TH" sz="2400" b="1">
                  <a:solidFill>
                    <a:srgbClr val="FFCCCC"/>
                  </a:solidFill>
                  <a:latin typeface="Angsana New" pitchFamily="18" charset="-34"/>
                </a:rPr>
                <a:t>ระยะฟักตัว หรือ ระยะก่อโรค</a:t>
              </a:r>
            </a:p>
          </p:txBody>
        </p:sp>
        <p:sp>
          <p:nvSpPr>
            <p:cNvPr id="25624" name="AutoShape 24"/>
            <p:cNvSpPr>
              <a:spLocks/>
            </p:cNvSpPr>
            <p:nvPr/>
          </p:nvSpPr>
          <p:spPr bwMode="auto">
            <a:xfrm rot="5400000">
              <a:off x="1968" y="29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 sz="1600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BDEB-A135-4F05-B89C-F29D6022C09E}" type="slidenum">
              <a:rPr lang="en-US" smtClean="0"/>
              <a:pPr/>
              <a:t>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BOX">
  <a:themeElements>
    <a:clrScheme name="BLUEBOX 1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FF0033"/>
      </a:accent2>
      <a:accent3>
        <a:srgbClr val="AAAACA"/>
      </a:accent3>
      <a:accent4>
        <a:srgbClr val="DADADA"/>
      </a:accent4>
      <a:accent5>
        <a:srgbClr val="FFCAAA"/>
      </a:accent5>
      <a:accent6>
        <a:srgbClr val="E7002D"/>
      </a:accent6>
      <a:hlink>
        <a:srgbClr val="00CCCC"/>
      </a:hlink>
      <a:folHlink>
        <a:srgbClr val="6699FF"/>
      </a:folHlink>
    </a:clrScheme>
    <a:fontScheme name="BLUEBOX">
      <a:majorFont>
        <a:latin typeface="Arial"/>
        <a:ea typeface=""/>
        <a:cs typeface="JasmineUPC"/>
      </a:majorFont>
      <a:minorFont>
        <a:latin typeface="Browallia New"/>
        <a:ea typeface=""/>
        <a:cs typeface="Browall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BOX 1">
        <a:dk1>
          <a:srgbClr val="000000"/>
        </a:dk1>
        <a:lt1>
          <a:srgbClr val="FFFFFF"/>
        </a:lt1>
        <a:dk2>
          <a:srgbClr val="000099"/>
        </a:dk2>
        <a:lt2>
          <a:srgbClr val="FFFF00"/>
        </a:lt2>
        <a:accent1>
          <a:srgbClr val="FF9900"/>
        </a:accent1>
        <a:accent2>
          <a:srgbClr val="FF0033"/>
        </a:accent2>
        <a:accent3>
          <a:srgbClr val="AAAACA"/>
        </a:accent3>
        <a:accent4>
          <a:srgbClr val="DADADA"/>
        </a:accent4>
        <a:accent5>
          <a:srgbClr val="FFCAAA"/>
        </a:accent5>
        <a:accent6>
          <a:srgbClr val="E7002D"/>
        </a:accent6>
        <a:hlink>
          <a:srgbClr val="00CC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BOX 2">
        <a:dk1>
          <a:srgbClr val="000000"/>
        </a:dk1>
        <a:lt1>
          <a:srgbClr val="FFFFFF"/>
        </a:lt1>
        <a:dk2>
          <a:srgbClr val="FF0033"/>
        </a:dk2>
        <a:lt2>
          <a:srgbClr val="CCCCFF"/>
        </a:lt2>
        <a:accent1>
          <a:srgbClr val="FF33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DFF"/>
        </a:accent5>
        <a:accent6>
          <a:srgbClr val="0000E7"/>
        </a:accent6>
        <a:hlink>
          <a:srgbClr val="00FF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DDDDDD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6B6B6B"/>
        </a:accent6>
        <a:hlink>
          <a:srgbClr val="B2B2B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 4">
        <a:dk1>
          <a:srgbClr val="663300"/>
        </a:dk1>
        <a:lt1>
          <a:srgbClr val="FFFFFF"/>
        </a:lt1>
        <a:dk2>
          <a:srgbClr val="996600"/>
        </a:dk2>
        <a:lt2>
          <a:srgbClr val="FFFF00"/>
        </a:lt2>
        <a:accent1>
          <a:srgbClr val="FF9900"/>
        </a:accent1>
        <a:accent2>
          <a:srgbClr val="FF0033"/>
        </a:accent2>
        <a:accent3>
          <a:srgbClr val="CAB8AA"/>
        </a:accent3>
        <a:accent4>
          <a:srgbClr val="DADADA"/>
        </a:accent4>
        <a:accent5>
          <a:srgbClr val="FFCAAA"/>
        </a:accent5>
        <a:accent6>
          <a:srgbClr val="E7002D"/>
        </a:accent6>
        <a:hlink>
          <a:srgbClr val="00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BLUEBOX</Template>
  <TotalTime>824</TotalTime>
  <Words>2811</Words>
  <Application>Microsoft Office PowerPoint</Application>
  <PresentationFormat>On-screen Show (4:3)</PresentationFormat>
  <Paragraphs>287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Angsana New</vt:lpstr>
      <vt:lpstr>Perpetua</vt:lpstr>
      <vt:lpstr>TH SarabunPSK</vt:lpstr>
      <vt:lpstr>Browallia New</vt:lpstr>
      <vt:lpstr>Cordia New</vt:lpstr>
      <vt:lpstr>Calibri</vt:lpstr>
      <vt:lpstr>Arial</vt:lpstr>
      <vt:lpstr>Wingdings</vt:lpstr>
      <vt:lpstr>BLUEBOX</vt:lpstr>
      <vt:lpstr>หลักระบาดวิทยา</vt:lpstr>
      <vt:lpstr>ระบาดวิทยา</vt:lpstr>
      <vt:lpstr>วัตถุประสงค์ของระบาดวิทยา</vt:lpstr>
      <vt:lpstr>PowerPoint Presentation</vt:lpstr>
      <vt:lpstr>PowerPoint Presentation</vt:lpstr>
      <vt:lpstr>PowerPoint Presentation</vt:lpstr>
      <vt:lpstr>ระบาดวิทยากับการเกิดโรค</vt:lpstr>
      <vt:lpstr>ธรรมชาติของการเกิดโรค (Natural history of disease)</vt:lpstr>
      <vt:lpstr>ธรรมชาติของการเกิดโรค</vt:lpstr>
      <vt:lpstr>ระยะมีความไวต่อการเกิดโรค (stage of susceptibility)</vt:lpstr>
      <vt:lpstr>ระยะก่อนมีอาการของโรค (stage of preclinical disease)</vt:lpstr>
      <vt:lpstr>ระยะฟักตัว (Incubation Period)</vt:lpstr>
      <vt:lpstr>Induction period</vt:lpstr>
      <vt:lpstr>ระยะมีอาการของโรค (stage of clinical disease)</vt:lpstr>
      <vt:lpstr>ระยะมีความพิการของโรค (stage of disability)</vt:lpstr>
      <vt:lpstr>ปัจจัยของเชื้อที่ทำให้เกิดโรค</vt:lpstr>
      <vt:lpstr>ตัวอย่าง</vt:lpstr>
      <vt:lpstr>องค์ประกอบสามทางระบาดวิทยา</vt:lpstr>
      <vt:lpstr>องค์ประกอบสามทางระบาดวิทยา</vt:lpstr>
      <vt:lpstr>ห่วงโซ่ของการติดเชื้อ (Chain of infection)</vt:lpstr>
      <vt:lpstr>แหล่งรังโรค (reservoir)</vt:lpstr>
      <vt:lpstr>แหล่งรังโรคในคน</vt:lpstr>
      <vt:lpstr>แหล่งรังโรคในสัตว์</vt:lpstr>
      <vt:lpstr>แหล่งรังโรคในสิ่งแวดล้อม</vt:lpstr>
      <vt:lpstr>ทางออกของเชื้อจากแหล่งรังโรค (portal of exit)</vt:lpstr>
      <vt:lpstr>วิธีการถ่ายทอดเชื้อ (mode of transmission)</vt:lpstr>
      <vt:lpstr>Direct transmission</vt:lpstr>
      <vt:lpstr>PowerPoint Presentation</vt:lpstr>
      <vt:lpstr>Indirect transmission</vt:lpstr>
      <vt:lpstr>Indirect transmission</vt:lpstr>
      <vt:lpstr>Indirect transmission</vt:lpstr>
      <vt:lpstr>ทางเข้าของเชื้อสู่ผู้รับ (portal of entry)</vt:lpstr>
      <vt:lpstr>ผู้รับเชื้อที่ไวต่อโรค (susceptible host)</vt:lpstr>
      <vt:lpstr>ปัจจัยทั่วไปที่ลดความไวต่อการติดเชื้อ</vt:lpstr>
      <vt:lpstr>ปัจจัยทั่วไปที่เพิ่มความไวต่อการติดเชื้อ</vt:lpstr>
      <vt:lpstr>ภูมิคุ้มกันเฉพาะโรค</vt:lpstr>
      <vt:lpstr>Herd immunity</vt:lpstr>
      <vt:lpstr>Herd immunity</vt:lpstr>
      <vt:lpstr>Basic reproductive number (R0)</vt:lpstr>
      <vt:lpstr>ความครอบคลุมของวัคซีนที่จะทำให้เกิด Herd immunity</vt:lpstr>
      <vt:lpstr>ปัญหาของ herd immunity</vt:lpstr>
      <vt:lpstr>สรุปห่วงโซ่ของการติดเชื้อ</vt:lpstr>
      <vt:lpstr>การควบคุมป้องกันโรค</vt:lpstr>
      <vt:lpstr>การควบคุมป้องกันโรค</vt:lpstr>
      <vt:lpstr>PowerPoint Presentation</vt:lpstr>
      <vt:lpstr>ยอดภูเขาน้ำแข็ง</vt:lpstr>
      <vt:lpstr>ความสำคัญต่อการป้องกันควบคุมโรค</vt:lpstr>
      <vt:lpstr>PowerPoint Presentation</vt:lpstr>
    </vt:vector>
  </TitlesOfParts>
  <Company>Thailand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ระบาดวิทยา กับการแก้ปัญหาสาธารณสุข</dc:title>
  <dc:creator>User</dc:creator>
  <cp:lastModifiedBy>Yongjua Laosiritaworn</cp:lastModifiedBy>
  <cp:revision>110</cp:revision>
  <dcterms:created xsi:type="dcterms:W3CDTF">2006-06-22T03:11:31Z</dcterms:created>
  <dcterms:modified xsi:type="dcterms:W3CDTF">2020-01-24T08:36:39Z</dcterms:modified>
</cp:coreProperties>
</file>